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58" r:id="rId4"/>
    <p:sldId id="259" r:id="rId5"/>
    <p:sldId id="260" r:id="rId6"/>
    <p:sldId id="261" r:id="rId7"/>
    <p:sldId id="262" r:id="rId8"/>
    <p:sldId id="263" r:id="rId9"/>
    <p:sldId id="264" r:id="rId10"/>
    <p:sldId id="265" r:id="rId11"/>
    <p:sldId id="266" r:id="rId12"/>
    <p:sldId id="267" r:id="rId13"/>
    <p:sldId id="268" r:id="rId14"/>
    <p:sldId id="285" r:id="rId15"/>
    <p:sldId id="270" r:id="rId16"/>
    <p:sldId id="271" r:id="rId17"/>
    <p:sldId id="272" r:id="rId18"/>
    <p:sldId id="273" r:id="rId19"/>
    <p:sldId id="286" r:id="rId20"/>
    <p:sldId id="275" r:id="rId21"/>
    <p:sldId id="276" r:id="rId22"/>
    <p:sldId id="277" r:id="rId23"/>
    <p:sldId id="278" r:id="rId24"/>
    <p:sldId id="279" r:id="rId25"/>
    <p:sldId id="280" r:id="rId26"/>
    <p:sldId id="281" r:id="rId27"/>
    <p:sldId id="282" r:id="rId28"/>
    <p:sldId id="283" r:id="rId29"/>
  </p:sldIdLst>
  <p:sldSz cx="5765800" cy="3244850"/>
  <p:notesSz cx="5765800" cy="32448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7735" autoAdjust="0"/>
  </p:normalViewPr>
  <p:slideViewPr>
    <p:cSldViewPr>
      <p:cViewPr varScale="1">
        <p:scale>
          <a:sx n="155" d="100"/>
          <a:sy n="155" d="100"/>
        </p:scale>
        <p:origin x="1051" y="9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0CBA85D6-5F4E-4C38-B37B-681048731A9E}" type="datetimeFigureOut">
              <a:rPr lang="zh-CN" altLang="en-US" smtClean="0"/>
              <a:t>2019/8/13</a:t>
            </a:fld>
            <a:endParaRPr lang="zh-CN" altLang="en-US"/>
          </a:p>
        </p:txBody>
      </p:sp>
      <p:sp>
        <p:nvSpPr>
          <p:cNvPr id="4" name="幻灯片图像占位符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316B59B-FB8C-4DB9-8D2A-B5054CAA978B}" type="slidenum">
              <a:rPr lang="zh-CN" altLang="en-US" smtClean="0"/>
              <a:t>‹#›</a:t>
            </a:fld>
            <a:endParaRPr lang="zh-CN" altLang="en-US"/>
          </a:p>
        </p:txBody>
      </p:sp>
    </p:spTree>
    <p:extLst>
      <p:ext uri="{BB962C8B-B14F-4D97-AF65-F5344CB8AC3E}">
        <p14:creationId xmlns:p14="http://schemas.microsoft.com/office/powerpoint/2010/main" val="122842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1</a:t>
            </a:fld>
            <a:endParaRPr lang="zh-CN" altLang="en-US"/>
          </a:p>
        </p:txBody>
      </p:sp>
    </p:spTree>
    <p:extLst>
      <p:ext uri="{BB962C8B-B14F-4D97-AF65-F5344CB8AC3E}">
        <p14:creationId xmlns:p14="http://schemas.microsoft.com/office/powerpoint/2010/main" val="428470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To evaluate whether the intermediate question is fluent or natural, we utilize a length normalized language model as the validity reward this time, which allows fair competition between short and long sentences. The language model is pretrained and parameters are fixed since then. </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12</a:t>
            </a:fld>
            <a:endParaRPr lang="zh-CN" altLang="en-US"/>
          </a:p>
        </p:txBody>
      </p:sp>
    </p:spTree>
    <p:extLst>
      <p:ext uri="{BB962C8B-B14F-4D97-AF65-F5344CB8AC3E}">
        <p14:creationId xmlns:p14="http://schemas.microsoft.com/office/powerpoint/2010/main" val="339729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The blue bars represents previous work and green bars denote our implementation. Our baseline model is seq2seq with attention and copy mechanism using merely supervised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According to the result, even without additional synthesized LFs, our dual learning based semantic parser outperforms our baseline by a large margin.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By involving synthesized logical forms, the performance is improved further, which is SOTA compared with previous best method, coarse2fine, 1.4% absolute improvement.</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16</a:t>
            </a:fld>
            <a:endParaRPr lang="zh-CN" altLang="en-US"/>
          </a:p>
        </p:txBody>
      </p:sp>
    </p:spTree>
    <p:extLst>
      <p:ext uri="{BB962C8B-B14F-4D97-AF65-F5344CB8AC3E}">
        <p14:creationId xmlns:p14="http://schemas.microsoft.com/office/powerpoint/2010/main" val="372050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on dataset OVERNIGHT, we average the execution accuracy across eight domains. The improvement is also remarkable compared with our baseline models without dual learning algorithm. We achieve a competitive performance on average. Only a bit lower than cross domain method which apply domain adaptation.</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17</a:t>
            </a:fld>
            <a:endParaRPr lang="zh-CN" altLang="en-US"/>
          </a:p>
        </p:txBody>
      </p:sp>
    </p:spTree>
    <p:extLst>
      <p:ext uri="{BB962C8B-B14F-4D97-AF65-F5344CB8AC3E}">
        <p14:creationId xmlns:p14="http://schemas.microsoft.com/office/powerpoint/2010/main" val="398759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On the slide, Pseudo represents a universal semi-supervised method. It means that we use the semantic parsing model plus unlabeled questions as well as question generation model plus unlabeled logical forms to generate pseudo training samples. These pseudo samples are mixed with labeled data to train a semantic parser.</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18</a:t>
            </a:fld>
            <a:endParaRPr lang="zh-CN" altLang="en-US"/>
          </a:p>
        </p:txBody>
      </p:sp>
    </p:spTree>
    <p:extLst>
      <p:ext uri="{BB962C8B-B14F-4D97-AF65-F5344CB8AC3E}">
        <p14:creationId xmlns:p14="http://schemas.microsoft.com/office/powerpoint/2010/main" val="107066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As we can see, logical forms are often nested and have a tree or graph structure.</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3</a:t>
            </a:fld>
            <a:endParaRPr lang="zh-CN" altLang="en-US"/>
          </a:p>
        </p:txBody>
      </p:sp>
    </p:spTree>
    <p:extLst>
      <p:ext uri="{BB962C8B-B14F-4D97-AF65-F5344CB8AC3E}">
        <p14:creationId xmlns:p14="http://schemas.microsoft.com/office/powerpoint/2010/main" val="280532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Here’s an example on the slide, you may find it rather complicated and difficult to understand. Previous work on creating a semantic parsing dataset usually follows this procedure: we first synthesize some logical forms according to some grammar rules. Then workers are employed to paraphrase the canonical query sentences. </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4</a:t>
            </a:fld>
            <a:endParaRPr lang="zh-CN" altLang="en-US"/>
          </a:p>
        </p:txBody>
      </p:sp>
    </p:spTree>
    <p:extLst>
      <p:ext uri="{BB962C8B-B14F-4D97-AF65-F5344CB8AC3E}">
        <p14:creationId xmlns:p14="http://schemas.microsoft.com/office/powerpoint/2010/main" val="210434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Unlike natural language sentences, a logical  form  is  strictly  structured. If we make no constraint on decoding process, the generated logical form will be incomplete or invalid at structure and semantic levels. </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5</a:t>
            </a:fld>
            <a:endParaRPr lang="zh-CN" altLang="en-US"/>
          </a:p>
        </p:txBody>
      </p:sp>
    </p:spTree>
    <p:extLst>
      <p:ext uri="{BB962C8B-B14F-4D97-AF65-F5344CB8AC3E}">
        <p14:creationId xmlns:p14="http://schemas.microsoft.com/office/powerpoint/2010/main" val="412566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The input and output are completely reverse. Furthermore, there is little information loss between the input and output side in both tasks. At this time, these two models are separate.</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7</a:t>
            </a:fld>
            <a:endParaRPr lang="zh-CN" altLang="en-US"/>
          </a:p>
        </p:txBody>
      </p:sp>
    </p:spTree>
    <p:extLst>
      <p:ext uri="{BB962C8B-B14F-4D97-AF65-F5344CB8AC3E}">
        <p14:creationId xmlns:p14="http://schemas.microsoft.com/office/powerpoint/2010/main" val="220729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By measuring whether these logical forms are valid at structure and semantic levels, we will get some feedback signal, called the validity reward. </a:t>
            </a:r>
          </a:p>
          <a:p>
            <a:r>
              <a:rPr lang="en-US" altLang="zh-CN" sz="1200" kern="1200">
                <a:solidFill>
                  <a:schemeClr val="tx1"/>
                </a:solidFill>
                <a:effectLst/>
                <a:latin typeface="+mn-lt"/>
                <a:ea typeface="+mn-ea"/>
                <a:cs typeface="+mn-cs"/>
              </a:rPr>
              <a:t>By measuring the difference between raw input question and our reconstructed question, we will get another training signal, called reconstruction reward.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Since the closed cycle does not depend on any supervision, unlabeled questions can be effectively utilized, thus alleviating data hungry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With respect to constrained decoding problem, prior knowledge about the structure and semantic constraints can be incorporated into the validity reward for logical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Generally speaking, intermediate outputs are produced in one model and then checked in another. Validity reward is used to measure the quality of intermediate results, and reconstruction reward is used to evaluate the performance of the final reconstruction. These two models can teach and regularize each other through this dual learning game.</a:t>
            </a:r>
            <a:endParaRPr lang="zh-CN" altLang="zh-CN" sz="1200" kern="120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8</a:t>
            </a:fld>
            <a:endParaRPr lang="zh-CN" altLang="en-US"/>
          </a:p>
        </p:txBody>
      </p:sp>
    </p:spTree>
    <p:extLst>
      <p:ext uri="{BB962C8B-B14F-4D97-AF65-F5344CB8AC3E}">
        <p14:creationId xmlns:p14="http://schemas.microsoft.com/office/powerpoint/2010/main" val="34904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I wanna give a few more comments on this round-robin scheme. </a:t>
            </a:r>
            <a:r>
              <a:rPr lang="en-US" altLang="zh-CN" sz="1200" b="1" kern="1200">
                <a:solidFill>
                  <a:schemeClr val="tx1"/>
                </a:solidFill>
                <a:effectLst/>
                <a:latin typeface="+mn-lt"/>
                <a:ea typeface="+mn-ea"/>
                <a:cs typeface="+mn-cs"/>
              </a:rPr>
              <a:t>Different from machine translation</a:t>
            </a:r>
            <a:r>
              <a:rPr lang="en-US" altLang="zh-CN" sz="1200" kern="1200">
                <a:solidFill>
                  <a:schemeClr val="tx1"/>
                </a:solidFill>
                <a:effectLst/>
                <a:latin typeface="+mn-lt"/>
                <a:ea typeface="+mn-ea"/>
                <a:cs typeface="+mn-cs"/>
              </a:rPr>
              <a:t>, which learns phrase mappings in general, semantic parsing has more strict constraints on the output side. If training only contains the first two stages, our algorithm will degenerate into completely unsupervised training. No supervision is provided after pretraining, the two models would be rotten, especially when training data is limited</a:t>
            </a:r>
            <a:r>
              <a:rPr lang="en-US" altLang="zh-CN" sz="1200" b="1" kern="1200">
                <a:solidFill>
                  <a:schemeClr val="tx1"/>
                </a:solidFill>
                <a:effectLst/>
                <a:latin typeface="+mn-lt"/>
                <a:ea typeface="+mn-ea"/>
                <a:cs typeface="+mn-cs"/>
              </a:rPr>
              <a:t>. On the other hand</a:t>
            </a:r>
            <a:r>
              <a:rPr lang="en-US" altLang="zh-CN" sz="1200" kern="1200">
                <a:solidFill>
                  <a:schemeClr val="tx1"/>
                </a:solidFill>
                <a:effectLst/>
                <a:latin typeface="+mn-lt"/>
                <a:ea typeface="+mn-ea"/>
                <a:cs typeface="+mn-cs"/>
              </a:rPr>
              <a:t>, the first two reinforcement learning stages try to prevent the two models from falling into a local optima due to overfitting. The supervised training tries to exploit data using strong supervision. They achieve a balance between exploration and exploitation, learning from data in both unsupervised and supervised manner. </a:t>
            </a:r>
            <a:r>
              <a:rPr lang="en-US" altLang="zh-CN" sz="1200" b="1" kern="1200">
                <a:solidFill>
                  <a:schemeClr val="tx1"/>
                </a:solidFill>
                <a:effectLst/>
                <a:latin typeface="+mn-lt"/>
                <a:ea typeface="+mn-ea"/>
                <a:cs typeface="+mn-cs"/>
              </a:rPr>
              <a:t>Lastly, </a:t>
            </a:r>
            <a:r>
              <a:rPr lang="en-US" altLang="zh-CN" sz="1200" kern="1200">
                <a:solidFill>
                  <a:schemeClr val="tx1"/>
                </a:solidFill>
                <a:effectLst/>
                <a:latin typeface="+mn-lt"/>
                <a:ea typeface="+mn-ea"/>
                <a:cs typeface="+mn-cs"/>
              </a:rPr>
              <a:t>the reinforcement learning process may have high variance, and guidance from supervised training may prevent taking a risky step at the end of an iteration.</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316B59B-FB8C-4DB9-8D2A-B5054CAA978B}" type="slidenum">
              <a:rPr lang="zh-CN" altLang="en-US" smtClean="0"/>
              <a:t>9</a:t>
            </a:fld>
            <a:endParaRPr lang="zh-CN" altLang="en-US"/>
          </a:p>
        </p:txBody>
      </p:sp>
    </p:spTree>
    <p:extLst>
      <p:ext uri="{BB962C8B-B14F-4D97-AF65-F5344CB8AC3E}">
        <p14:creationId xmlns:p14="http://schemas.microsoft.com/office/powerpoint/2010/main" val="74985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For each LF y subscript i, we evaluate its validity reward according to grammar check result. The validity reward for a logical form checks whether the generated LF is syntactically incorrect or it will cause runtime errors such as type consistency or empty output while execution. With the assistance of an execution engine, we can obtain these binary output signals.</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10</a:t>
            </a:fld>
            <a:endParaRPr lang="zh-CN" altLang="en-US"/>
          </a:p>
        </p:txBody>
      </p:sp>
    </p:spTree>
    <p:extLst>
      <p:ext uri="{BB962C8B-B14F-4D97-AF65-F5344CB8AC3E}">
        <p14:creationId xmlns:p14="http://schemas.microsoft.com/office/powerpoint/2010/main" val="250653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In the reverse path, for each possible logical form, question generation model tries to reconstruct the original question.</a:t>
            </a:r>
            <a:endParaRPr lang="zh-CN" altLang="en-US"/>
          </a:p>
        </p:txBody>
      </p:sp>
      <p:sp>
        <p:nvSpPr>
          <p:cNvPr id="4" name="灯片编号占位符 3"/>
          <p:cNvSpPr>
            <a:spLocks noGrp="1"/>
          </p:cNvSpPr>
          <p:nvPr>
            <p:ph type="sldNum" sz="quarter" idx="5"/>
          </p:nvPr>
        </p:nvSpPr>
        <p:spPr/>
        <p:txBody>
          <a:bodyPr/>
          <a:lstStyle/>
          <a:p>
            <a:fld id="{B316B59B-FB8C-4DB9-8D2A-B5054CAA978B}" type="slidenum">
              <a:rPr lang="zh-CN" altLang="en-US" smtClean="0"/>
              <a:t>11</a:t>
            </a:fld>
            <a:endParaRPr lang="zh-CN" altLang="en-US"/>
          </a:p>
        </p:txBody>
      </p:sp>
    </p:spTree>
    <p:extLst>
      <p:ext uri="{BB962C8B-B14F-4D97-AF65-F5344CB8AC3E}">
        <p14:creationId xmlns:p14="http://schemas.microsoft.com/office/powerpoint/2010/main" val="254645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 name="Holder 5"/>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98684" y="3045573"/>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17" name="bk object 17"/>
          <p:cNvSpPr/>
          <p:nvPr/>
        </p:nvSpPr>
        <p:spPr>
          <a:xfrm>
            <a:off x="4119067" y="3041611"/>
            <a:ext cx="25400" cy="38100"/>
          </a:xfrm>
          <a:custGeom>
            <a:avLst/>
            <a:gdLst/>
            <a:ahLst/>
            <a:cxnLst/>
            <a:rect l="l" t="t" r="r" b="b"/>
            <a:pathLst>
              <a:path w="25400" h="38100">
                <a:moveTo>
                  <a:pt x="25400" y="0"/>
                </a:moveTo>
                <a:lnTo>
                  <a:pt x="0" y="19050"/>
                </a:lnTo>
                <a:lnTo>
                  <a:pt x="25400" y="38100"/>
                </a:lnTo>
                <a:lnTo>
                  <a:pt x="25400" y="0"/>
                </a:lnTo>
                <a:close/>
              </a:path>
            </a:pathLst>
          </a:custGeom>
          <a:solidFill>
            <a:srgbClr val="D6D6EF"/>
          </a:solidFill>
        </p:spPr>
        <p:txBody>
          <a:bodyPr wrap="square" lIns="0" tIns="0" rIns="0" bIns="0" rtlCol="0"/>
          <a:lstStyle/>
          <a:p>
            <a:endParaRPr/>
          </a:p>
        </p:txBody>
      </p:sp>
      <p:sp>
        <p:nvSpPr>
          <p:cNvPr id="18" name="bk object 18"/>
          <p:cNvSpPr/>
          <p:nvPr/>
        </p:nvSpPr>
        <p:spPr>
          <a:xfrm>
            <a:off x="4296869" y="3041611"/>
            <a:ext cx="25400" cy="38100"/>
          </a:xfrm>
          <a:custGeom>
            <a:avLst/>
            <a:gdLst/>
            <a:ahLst/>
            <a:cxnLst/>
            <a:rect l="l" t="t" r="r" b="b"/>
            <a:pathLst>
              <a:path w="25400" h="38100">
                <a:moveTo>
                  <a:pt x="0" y="0"/>
                </a:moveTo>
                <a:lnTo>
                  <a:pt x="0" y="38100"/>
                </a:lnTo>
                <a:lnTo>
                  <a:pt x="25399" y="19050"/>
                </a:lnTo>
                <a:lnTo>
                  <a:pt x="0" y="0"/>
                </a:lnTo>
                <a:close/>
              </a:path>
            </a:pathLst>
          </a:custGeom>
          <a:solidFill>
            <a:srgbClr val="D6D6EF"/>
          </a:solidFill>
        </p:spPr>
        <p:txBody>
          <a:bodyPr wrap="square" lIns="0" tIns="0" rIns="0" bIns="0" rtlCol="0"/>
          <a:lstStyle/>
          <a:p>
            <a:endParaRPr/>
          </a:p>
        </p:txBody>
      </p:sp>
      <p:sp>
        <p:nvSpPr>
          <p:cNvPr id="19" name="bk object 19"/>
          <p:cNvSpPr/>
          <p:nvPr/>
        </p:nvSpPr>
        <p:spPr>
          <a:xfrm>
            <a:off x="4457686" y="3055695"/>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20" name="bk object 20"/>
          <p:cNvSpPr/>
          <p:nvPr/>
        </p:nvSpPr>
        <p:spPr>
          <a:xfrm>
            <a:off x="4468178" y="3045421"/>
            <a:ext cx="43180" cy="30480"/>
          </a:xfrm>
          <a:custGeom>
            <a:avLst/>
            <a:gdLst/>
            <a:ahLst/>
            <a:cxnLst/>
            <a:rect l="l" t="t" r="r" b="b"/>
            <a:pathLst>
              <a:path w="43179" h="30480">
                <a:moveTo>
                  <a:pt x="0" y="10160"/>
                </a:moveTo>
                <a:lnTo>
                  <a:pt x="0" y="0"/>
                </a:lnTo>
                <a:lnTo>
                  <a:pt x="43180" y="0"/>
                </a:lnTo>
                <a:lnTo>
                  <a:pt x="43180" y="30480"/>
                </a:lnTo>
                <a:lnTo>
                  <a:pt x="33020" y="30480"/>
                </a:lnTo>
              </a:path>
            </a:pathLst>
          </a:custGeom>
          <a:ln w="5060">
            <a:solidFill>
              <a:srgbClr val="ADADE0"/>
            </a:solidFill>
          </a:ln>
        </p:spPr>
        <p:txBody>
          <a:bodyPr wrap="square" lIns="0" tIns="0" rIns="0" bIns="0" rtlCol="0"/>
          <a:lstStyle/>
          <a:p>
            <a:endParaRPr/>
          </a:p>
        </p:txBody>
      </p:sp>
      <p:sp>
        <p:nvSpPr>
          <p:cNvPr id="21" name="bk object 21"/>
          <p:cNvSpPr/>
          <p:nvPr/>
        </p:nvSpPr>
        <p:spPr>
          <a:xfrm>
            <a:off x="4478338" y="3035261"/>
            <a:ext cx="43180" cy="30480"/>
          </a:xfrm>
          <a:custGeom>
            <a:avLst/>
            <a:gdLst/>
            <a:ahLst/>
            <a:cxnLst/>
            <a:rect l="l" t="t" r="r" b="b"/>
            <a:pathLst>
              <a:path w="43179" h="30480">
                <a:moveTo>
                  <a:pt x="0" y="10160"/>
                </a:moveTo>
                <a:lnTo>
                  <a:pt x="0" y="0"/>
                </a:lnTo>
                <a:lnTo>
                  <a:pt x="43181" y="0"/>
                </a:lnTo>
                <a:lnTo>
                  <a:pt x="43181" y="30480"/>
                </a:lnTo>
                <a:lnTo>
                  <a:pt x="33020" y="30480"/>
                </a:lnTo>
              </a:path>
            </a:pathLst>
          </a:custGeom>
          <a:ln w="5060">
            <a:solidFill>
              <a:srgbClr val="ADADE0"/>
            </a:solidFill>
          </a:ln>
        </p:spPr>
        <p:txBody>
          <a:bodyPr wrap="square" lIns="0" tIns="0" rIns="0" bIns="0" rtlCol="0"/>
          <a:lstStyle/>
          <a:p>
            <a:endParaRPr/>
          </a:p>
        </p:txBody>
      </p:sp>
      <p:sp>
        <p:nvSpPr>
          <p:cNvPr id="22" name="bk object 22"/>
          <p:cNvSpPr/>
          <p:nvPr/>
        </p:nvSpPr>
        <p:spPr>
          <a:xfrm>
            <a:off x="4394517"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3" name="bk object 23"/>
          <p:cNvSpPr/>
          <p:nvPr/>
        </p:nvSpPr>
        <p:spPr>
          <a:xfrm>
            <a:off x="475888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24" name="bk object 24"/>
          <p:cNvSpPr/>
          <p:nvPr/>
        </p:nvSpPr>
        <p:spPr>
          <a:xfrm>
            <a:off x="4669980"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5" name="bk object 25"/>
          <p:cNvSpPr/>
          <p:nvPr/>
        </p:nvSpPr>
        <p:spPr>
          <a:xfrm>
            <a:off x="4746181" y="30352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6" name="bk object 26"/>
          <p:cNvSpPr/>
          <p:nvPr/>
        </p:nvSpPr>
        <p:spPr>
          <a:xfrm>
            <a:off x="4758881" y="30606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7" name="bk object 27"/>
          <p:cNvSpPr/>
          <p:nvPr/>
        </p:nvSpPr>
        <p:spPr>
          <a:xfrm>
            <a:off x="474618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8" name="bk object 28"/>
          <p:cNvSpPr/>
          <p:nvPr/>
        </p:nvSpPr>
        <p:spPr>
          <a:xfrm>
            <a:off x="475888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9" name="bk object 29"/>
          <p:cNvSpPr/>
          <p:nvPr/>
        </p:nvSpPr>
        <p:spPr>
          <a:xfrm>
            <a:off x="5021631"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0" name="bk object 30"/>
          <p:cNvSpPr/>
          <p:nvPr/>
        </p:nvSpPr>
        <p:spPr>
          <a:xfrm>
            <a:off x="503433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1" name="bk object 31"/>
          <p:cNvSpPr/>
          <p:nvPr/>
        </p:nvSpPr>
        <p:spPr>
          <a:xfrm>
            <a:off x="5034331"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2" name="bk object 32"/>
          <p:cNvSpPr/>
          <p:nvPr/>
        </p:nvSpPr>
        <p:spPr>
          <a:xfrm>
            <a:off x="4945431"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33" name="bk object 33"/>
          <p:cNvSpPr/>
          <p:nvPr/>
        </p:nvSpPr>
        <p:spPr>
          <a:xfrm>
            <a:off x="502163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34" name="bk object 34"/>
          <p:cNvSpPr/>
          <p:nvPr/>
        </p:nvSpPr>
        <p:spPr>
          <a:xfrm>
            <a:off x="503433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35" name="bk object 35"/>
          <p:cNvSpPr/>
          <p:nvPr/>
        </p:nvSpPr>
        <p:spPr>
          <a:xfrm>
            <a:off x="5297094"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6" name="bk object 36"/>
          <p:cNvSpPr/>
          <p:nvPr/>
        </p:nvSpPr>
        <p:spPr>
          <a:xfrm>
            <a:off x="5309794"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7" name="bk object 37"/>
          <p:cNvSpPr/>
          <p:nvPr/>
        </p:nvSpPr>
        <p:spPr>
          <a:xfrm>
            <a:off x="5309794"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8" name="bk object 38"/>
          <p:cNvSpPr/>
          <p:nvPr/>
        </p:nvSpPr>
        <p:spPr>
          <a:xfrm>
            <a:off x="5297094" y="30733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9" name="bk object 39"/>
          <p:cNvSpPr/>
          <p:nvPr/>
        </p:nvSpPr>
        <p:spPr>
          <a:xfrm>
            <a:off x="5309794" y="30860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40" name="bk object 40"/>
          <p:cNvSpPr/>
          <p:nvPr/>
        </p:nvSpPr>
        <p:spPr>
          <a:xfrm>
            <a:off x="5603025" y="3065741"/>
            <a:ext cx="20320" cy="20320"/>
          </a:xfrm>
          <a:custGeom>
            <a:avLst/>
            <a:gdLst/>
            <a:ahLst/>
            <a:cxnLst/>
            <a:rect l="l" t="t" r="r" b="b"/>
            <a:pathLst>
              <a:path w="20320" h="20319">
                <a:moveTo>
                  <a:pt x="0" y="0"/>
                </a:moveTo>
                <a:lnTo>
                  <a:pt x="20321" y="20320"/>
                </a:lnTo>
              </a:path>
            </a:pathLst>
          </a:custGeom>
          <a:ln w="7591">
            <a:solidFill>
              <a:srgbClr val="ADADE0"/>
            </a:solidFill>
          </a:ln>
        </p:spPr>
        <p:txBody>
          <a:bodyPr wrap="square" lIns="0" tIns="0" rIns="0" bIns="0" rtlCol="0"/>
          <a:lstStyle/>
          <a:p>
            <a:endParaRPr/>
          </a:p>
        </p:txBody>
      </p:sp>
      <p:sp>
        <p:nvSpPr>
          <p:cNvPr id="41" name="bk object 41"/>
          <p:cNvSpPr/>
          <p:nvPr/>
        </p:nvSpPr>
        <p:spPr>
          <a:xfrm>
            <a:off x="5575961" y="3039246"/>
            <a:ext cx="30480" cy="30480"/>
          </a:xfrm>
          <a:custGeom>
            <a:avLst/>
            <a:gdLst/>
            <a:ahLst/>
            <a:cxnLst/>
            <a:rect l="l" t="t" r="r" b="b"/>
            <a:pathLst>
              <a:path w="30479" h="30480">
                <a:moveTo>
                  <a:pt x="30367" y="15183"/>
                </a:moveTo>
                <a:lnTo>
                  <a:pt x="30367" y="6797"/>
                </a:lnTo>
                <a:lnTo>
                  <a:pt x="23568" y="0"/>
                </a:lnTo>
                <a:lnTo>
                  <a:pt x="15183" y="0"/>
                </a:lnTo>
                <a:lnTo>
                  <a:pt x="6797" y="0"/>
                </a:lnTo>
                <a:lnTo>
                  <a:pt x="0" y="6797"/>
                </a:lnTo>
                <a:lnTo>
                  <a:pt x="0" y="15183"/>
                </a:lnTo>
                <a:lnTo>
                  <a:pt x="0" y="23568"/>
                </a:lnTo>
                <a:lnTo>
                  <a:pt x="6797" y="30366"/>
                </a:lnTo>
                <a:lnTo>
                  <a:pt x="15183" y="30366"/>
                </a:lnTo>
                <a:lnTo>
                  <a:pt x="23568" y="30366"/>
                </a:lnTo>
                <a:lnTo>
                  <a:pt x="30367" y="23568"/>
                </a:lnTo>
                <a:lnTo>
                  <a:pt x="30367" y="15183"/>
                </a:lnTo>
                <a:close/>
              </a:path>
            </a:pathLst>
          </a:custGeom>
          <a:ln w="5060">
            <a:solidFill>
              <a:srgbClr val="ADADE0"/>
            </a:solidFill>
          </a:ln>
        </p:spPr>
        <p:txBody>
          <a:bodyPr wrap="square" lIns="0" tIns="0" rIns="0" bIns="0" rtlCol="0"/>
          <a:lstStyle/>
          <a:p>
            <a:endParaRPr/>
          </a:p>
        </p:txBody>
      </p:sp>
      <p:sp>
        <p:nvSpPr>
          <p:cNvPr id="42" name="bk object 42"/>
          <p:cNvSpPr/>
          <p:nvPr/>
        </p:nvSpPr>
        <p:spPr>
          <a:xfrm>
            <a:off x="5496344" y="3035261"/>
            <a:ext cx="50800" cy="50800"/>
          </a:xfrm>
          <a:custGeom>
            <a:avLst/>
            <a:gdLst/>
            <a:ahLst/>
            <a:cxnLst/>
            <a:rect l="l" t="t" r="r" b="b"/>
            <a:pathLst>
              <a:path w="50800" h="50800">
                <a:moveTo>
                  <a:pt x="25400" y="50800"/>
                </a:moveTo>
                <a:lnTo>
                  <a:pt x="35160" y="48796"/>
                </a:lnTo>
                <a:lnTo>
                  <a:pt x="43248" y="43339"/>
                </a:lnTo>
                <a:lnTo>
                  <a:pt x="48762" y="35262"/>
                </a:lnTo>
                <a:lnTo>
                  <a:pt x="50800" y="25400"/>
                </a:lnTo>
                <a:lnTo>
                  <a:pt x="48796" y="15537"/>
                </a:lnTo>
                <a:lnTo>
                  <a:pt x="43339" y="7461"/>
                </a:lnTo>
                <a:lnTo>
                  <a:pt x="35262" y="2004"/>
                </a:lnTo>
                <a:lnTo>
                  <a:pt x="25400" y="0"/>
                </a:lnTo>
                <a:lnTo>
                  <a:pt x="15537" y="2004"/>
                </a:lnTo>
                <a:lnTo>
                  <a:pt x="7461" y="7461"/>
                </a:lnTo>
                <a:lnTo>
                  <a:pt x="2004" y="15537"/>
                </a:lnTo>
                <a:lnTo>
                  <a:pt x="0" y="25400"/>
                </a:lnTo>
              </a:path>
            </a:pathLst>
          </a:custGeom>
          <a:ln w="5060">
            <a:solidFill>
              <a:srgbClr val="ADADE0"/>
            </a:solidFill>
          </a:ln>
        </p:spPr>
        <p:txBody>
          <a:bodyPr wrap="square" lIns="0" tIns="0" rIns="0" bIns="0" rtlCol="0"/>
          <a:lstStyle/>
          <a:p>
            <a:endParaRPr/>
          </a:p>
        </p:txBody>
      </p:sp>
      <p:sp>
        <p:nvSpPr>
          <p:cNvPr id="43" name="bk object 43"/>
          <p:cNvSpPr/>
          <p:nvPr/>
        </p:nvSpPr>
        <p:spPr>
          <a:xfrm>
            <a:off x="5481104" y="3053041"/>
            <a:ext cx="30480" cy="12700"/>
          </a:xfrm>
          <a:custGeom>
            <a:avLst/>
            <a:gdLst/>
            <a:ahLst/>
            <a:cxnLst/>
            <a:rect l="l" t="t" r="r" b="b"/>
            <a:pathLst>
              <a:path w="30479" h="12700">
                <a:moveTo>
                  <a:pt x="30480" y="0"/>
                </a:moveTo>
                <a:lnTo>
                  <a:pt x="15240" y="12700"/>
                </a:lnTo>
                <a:lnTo>
                  <a:pt x="0" y="0"/>
                </a:lnTo>
              </a:path>
            </a:pathLst>
          </a:custGeom>
          <a:ln w="5060">
            <a:solidFill>
              <a:srgbClr val="ADADE0"/>
            </a:solidFill>
          </a:ln>
        </p:spPr>
        <p:txBody>
          <a:bodyPr wrap="square" lIns="0" tIns="0" rIns="0" bIns="0" rtlCol="0"/>
          <a:lstStyle/>
          <a:p>
            <a:endParaRPr/>
          </a:p>
        </p:txBody>
      </p:sp>
      <p:sp>
        <p:nvSpPr>
          <p:cNvPr id="44" name="bk object 44"/>
          <p:cNvSpPr/>
          <p:nvPr/>
        </p:nvSpPr>
        <p:spPr>
          <a:xfrm>
            <a:off x="5648746" y="3035261"/>
            <a:ext cx="50800" cy="50800"/>
          </a:xfrm>
          <a:custGeom>
            <a:avLst/>
            <a:gdLst/>
            <a:ahLst/>
            <a:cxnLst/>
            <a:rect l="l" t="t" r="r" b="b"/>
            <a:pathLst>
              <a:path w="50800" h="50800">
                <a:moveTo>
                  <a:pt x="25399" y="50800"/>
                </a:moveTo>
                <a:lnTo>
                  <a:pt x="15537" y="48796"/>
                </a:lnTo>
                <a:lnTo>
                  <a:pt x="7461" y="43339"/>
                </a:lnTo>
                <a:lnTo>
                  <a:pt x="2004" y="35262"/>
                </a:lnTo>
                <a:lnTo>
                  <a:pt x="0" y="25400"/>
                </a:lnTo>
                <a:lnTo>
                  <a:pt x="2004" y="15537"/>
                </a:lnTo>
                <a:lnTo>
                  <a:pt x="7461" y="7461"/>
                </a:lnTo>
                <a:lnTo>
                  <a:pt x="15537" y="2004"/>
                </a:lnTo>
                <a:lnTo>
                  <a:pt x="25399" y="0"/>
                </a:lnTo>
                <a:lnTo>
                  <a:pt x="35262" y="2004"/>
                </a:lnTo>
                <a:lnTo>
                  <a:pt x="43338" y="7461"/>
                </a:lnTo>
                <a:lnTo>
                  <a:pt x="48795" y="15537"/>
                </a:lnTo>
                <a:lnTo>
                  <a:pt x="50799" y="25400"/>
                </a:lnTo>
              </a:path>
            </a:pathLst>
          </a:custGeom>
          <a:ln w="5060">
            <a:solidFill>
              <a:srgbClr val="ADADE0"/>
            </a:solidFill>
          </a:ln>
        </p:spPr>
        <p:txBody>
          <a:bodyPr wrap="square" lIns="0" tIns="0" rIns="0" bIns="0" rtlCol="0"/>
          <a:lstStyle/>
          <a:p>
            <a:endParaRPr/>
          </a:p>
        </p:txBody>
      </p:sp>
      <p:sp>
        <p:nvSpPr>
          <p:cNvPr id="45" name="bk object 45"/>
          <p:cNvSpPr/>
          <p:nvPr/>
        </p:nvSpPr>
        <p:spPr>
          <a:xfrm>
            <a:off x="5684306" y="3053041"/>
            <a:ext cx="30480" cy="12700"/>
          </a:xfrm>
          <a:custGeom>
            <a:avLst/>
            <a:gdLst/>
            <a:ahLst/>
            <a:cxnLst/>
            <a:rect l="l" t="t" r="r" b="b"/>
            <a:pathLst>
              <a:path w="30479" h="12700">
                <a:moveTo>
                  <a:pt x="30479" y="0"/>
                </a:moveTo>
                <a:lnTo>
                  <a:pt x="15239" y="12700"/>
                </a:lnTo>
                <a:lnTo>
                  <a:pt x="0" y="0"/>
                </a:lnTo>
              </a:path>
            </a:pathLst>
          </a:custGeom>
          <a:ln w="5060">
            <a:solidFill>
              <a:srgbClr val="ADADE0"/>
            </a:solidFill>
          </a:ln>
        </p:spPr>
        <p:txBody>
          <a:bodyPr wrap="square" lIns="0" tIns="0" rIns="0" bIns="0" rtlCol="0"/>
          <a:lstStyle/>
          <a:p>
            <a:endParaRPr/>
          </a:p>
        </p:txBody>
      </p:sp>
      <p:sp>
        <p:nvSpPr>
          <p:cNvPr id="46" name="bk object 46"/>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 name="Holder 5"/>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6" name="Holder 6"/>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7" name="Holder 7"/>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98684" y="3045573"/>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17" name="bk object 17"/>
          <p:cNvSpPr/>
          <p:nvPr/>
        </p:nvSpPr>
        <p:spPr>
          <a:xfrm>
            <a:off x="4119067" y="3041611"/>
            <a:ext cx="25400" cy="38100"/>
          </a:xfrm>
          <a:custGeom>
            <a:avLst/>
            <a:gdLst/>
            <a:ahLst/>
            <a:cxnLst/>
            <a:rect l="l" t="t" r="r" b="b"/>
            <a:pathLst>
              <a:path w="25400" h="38100">
                <a:moveTo>
                  <a:pt x="25400" y="0"/>
                </a:moveTo>
                <a:lnTo>
                  <a:pt x="0" y="19050"/>
                </a:lnTo>
                <a:lnTo>
                  <a:pt x="25400" y="38100"/>
                </a:lnTo>
                <a:lnTo>
                  <a:pt x="25400" y="0"/>
                </a:lnTo>
                <a:close/>
              </a:path>
            </a:pathLst>
          </a:custGeom>
          <a:solidFill>
            <a:srgbClr val="D6D6EF"/>
          </a:solidFill>
        </p:spPr>
        <p:txBody>
          <a:bodyPr wrap="square" lIns="0" tIns="0" rIns="0" bIns="0" rtlCol="0"/>
          <a:lstStyle/>
          <a:p>
            <a:endParaRPr/>
          </a:p>
        </p:txBody>
      </p:sp>
      <p:sp>
        <p:nvSpPr>
          <p:cNvPr id="18" name="bk object 18"/>
          <p:cNvSpPr/>
          <p:nvPr/>
        </p:nvSpPr>
        <p:spPr>
          <a:xfrm>
            <a:off x="4296869" y="3041611"/>
            <a:ext cx="25400" cy="38100"/>
          </a:xfrm>
          <a:custGeom>
            <a:avLst/>
            <a:gdLst/>
            <a:ahLst/>
            <a:cxnLst/>
            <a:rect l="l" t="t" r="r" b="b"/>
            <a:pathLst>
              <a:path w="25400" h="38100">
                <a:moveTo>
                  <a:pt x="0" y="0"/>
                </a:moveTo>
                <a:lnTo>
                  <a:pt x="0" y="38100"/>
                </a:lnTo>
                <a:lnTo>
                  <a:pt x="25399" y="19050"/>
                </a:lnTo>
                <a:lnTo>
                  <a:pt x="0" y="0"/>
                </a:lnTo>
                <a:close/>
              </a:path>
            </a:pathLst>
          </a:custGeom>
          <a:solidFill>
            <a:srgbClr val="D6D6EF"/>
          </a:solidFill>
        </p:spPr>
        <p:txBody>
          <a:bodyPr wrap="square" lIns="0" tIns="0" rIns="0" bIns="0" rtlCol="0"/>
          <a:lstStyle/>
          <a:p>
            <a:endParaRPr/>
          </a:p>
        </p:txBody>
      </p:sp>
      <p:sp>
        <p:nvSpPr>
          <p:cNvPr id="19" name="bk object 19"/>
          <p:cNvSpPr/>
          <p:nvPr/>
        </p:nvSpPr>
        <p:spPr>
          <a:xfrm>
            <a:off x="4457686" y="3055695"/>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20" name="bk object 20"/>
          <p:cNvSpPr/>
          <p:nvPr/>
        </p:nvSpPr>
        <p:spPr>
          <a:xfrm>
            <a:off x="4468178" y="3045421"/>
            <a:ext cx="43180" cy="30480"/>
          </a:xfrm>
          <a:custGeom>
            <a:avLst/>
            <a:gdLst/>
            <a:ahLst/>
            <a:cxnLst/>
            <a:rect l="l" t="t" r="r" b="b"/>
            <a:pathLst>
              <a:path w="43179" h="30480">
                <a:moveTo>
                  <a:pt x="0" y="10160"/>
                </a:moveTo>
                <a:lnTo>
                  <a:pt x="0" y="0"/>
                </a:lnTo>
                <a:lnTo>
                  <a:pt x="43180" y="0"/>
                </a:lnTo>
                <a:lnTo>
                  <a:pt x="43180" y="30480"/>
                </a:lnTo>
                <a:lnTo>
                  <a:pt x="33020" y="30480"/>
                </a:lnTo>
              </a:path>
            </a:pathLst>
          </a:custGeom>
          <a:ln w="5060">
            <a:solidFill>
              <a:srgbClr val="ADADE0"/>
            </a:solidFill>
          </a:ln>
        </p:spPr>
        <p:txBody>
          <a:bodyPr wrap="square" lIns="0" tIns="0" rIns="0" bIns="0" rtlCol="0"/>
          <a:lstStyle/>
          <a:p>
            <a:endParaRPr/>
          </a:p>
        </p:txBody>
      </p:sp>
      <p:sp>
        <p:nvSpPr>
          <p:cNvPr id="21" name="bk object 21"/>
          <p:cNvSpPr/>
          <p:nvPr/>
        </p:nvSpPr>
        <p:spPr>
          <a:xfrm>
            <a:off x="4478338" y="3035261"/>
            <a:ext cx="43180" cy="30480"/>
          </a:xfrm>
          <a:custGeom>
            <a:avLst/>
            <a:gdLst/>
            <a:ahLst/>
            <a:cxnLst/>
            <a:rect l="l" t="t" r="r" b="b"/>
            <a:pathLst>
              <a:path w="43179" h="30480">
                <a:moveTo>
                  <a:pt x="0" y="10160"/>
                </a:moveTo>
                <a:lnTo>
                  <a:pt x="0" y="0"/>
                </a:lnTo>
                <a:lnTo>
                  <a:pt x="43181" y="0"/>
                </a:lnTo>
                <a:lnTo>
                  <a:pt x="43181" y="30480"/>
                </a:lnTo>
                <a:lnTo>
                  <a:pt x="33020" y="30480"/>
                </a:lnTo>
              </a:path>
            </a:pathLst>
          </a:custGeom>
          <a:ln w="5060">
            <a:solidFill>
              <a:srgbClr val="ADADE0"/>
            </a:solidFill>
          </a:ln>
        </p:spPr>
        <p:txBody>
          <a:bodyPr wrap="square" lIns="0" tIns="0" rIns="0" bIns="0" rtlCol="0"/>
          <a:lstStyle/>
          <a:p>
            <a:endParaRPr/>
          </a:p>
        </p:txBody>
      </p:sp>
      <p:sp>
        <p:nvSpPr>
          <p:cNvPr id="22" name="bk object 22"/>
          <p:cNvSpPr/>
          <p:nvPr/>
        </p:nvSpPr>
        <p:spPr>
          <a:xfrm>
            <a:off x="4394517"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3" name="bk object 23"/>
          <p:cNvSpPr/>
          <p:nvPr/>
        </p:nvSpPr>
        <p:spPr>
          <a:xfrm>
            <a:off x="475888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24" name="bk object 24"/>
          <p:cNvSpPr/>
          <p:nvPr/>
        </p:nvSpPr>
        <p:spPr>
          <a:xfrm>
            <a:off x="4669980"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5" name="bk object 25"/>
          <p:cNvSpPr/>
          <p:nvPr/>
        </p:nvSpPr>
        <p:spPr>
          <a:xfrm>
            <a:off x="4746181" y="30352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6" name="bk object 26"/>
          <p:cNvSpPr/>
          <p:nvPr/>
        </p:nvSpPr>
        <p:spPr>
          <a:xfrm>
            <a:off x="4758881" y="30606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7" name="bk object 27"/>
          <p:cNvSpPr/>
          <p:nvPr/>
        </p:nvSpPr>
        <p:spPr>
          <a:xfrm>
            <a:off x="474618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8" name="bk object 28"/>
          <p:cNvSpPr/>
          <p:nvPr/>
        </p:nvSpPr>
        <p:spPr>
          <a:xfrm>
            <a:off x="475888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9" name="bk object 29"/>
          <p:cNvSpPr/>
          <p:nvPr/>
        </p:nvSpPr>
        <p:spPr>
          <a:xfrm>
            <a:off x="5021631"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0" name="bk object 30"/>
          <p:cNvSpPr/>
          <p:nvPr/>
        </p:nvSpPr>
        <p:spPr>
          <a:xfrm>
            <a:off x="503433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1" name="bk object 31"/>
          <p:cNvSpPr/>
          <p:nvPr/>
        </p:nvSpPr>
        <p:spPr>
          <a:xfrm>
            <a:off x="5034331"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2" name="bk object 32"/>
          <p:cNvSpPr/>
          <p:nvPr/>
        </p:nvSpPr>
        <p:spPr>
          <a:xfrm>
            <a:off x="4945431"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33" name="bk object 33"/>
          <p:cNvSpPr/>
          <p:nvPr/>
        </p:nvSpPr>
        <p:spPr>
          <a:xfrm>
            <a:off x="502163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34" name="bk object 34"/>
          <p:cNvSpPr/>
          <p:nvPr/>
        </p:nvSpPr>
        <p:spPr>
          <a:xfrm>
            <a:off x="503433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35" name="bk object 35"/>
          <p:cNvSpPr/>
          <p:nvPr/>
        </p:nvSpPr>
        <p:spPr>
          <a:xfrm>
            <a:off x="5297094"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6" name="bk object 36"/>
          <p:cNvSpPr/>
          <p:nvPr/>
        </p:nvSpPr>
        <p:spPr>
          <a:xfrm>
            <a:off x="5309794"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7" name="bk object 37"/>
          <p:cNvSpPr/>
          <p:nvPr/>
        </p:nvSpPr>
        <p:spPr>
          <a:xfrm>
            <a:off x="5309794"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8" name="bk object 38"/>
          <p:cNvSpPr/>
          <p:nvPr/>
        </p:nvSpPr>
        <p:spPr>
          <a:xfrm>
            <a:off x="5297094" y="30733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9" name="bk object 39"/>
          <p:cNvSpPr/>
          <p:nvPr/>
        </p:nvSpPr>
        <p:spPr>
          <a:xfrm>
            <a:off x="5309794" y="30860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40" name="bk object 40"/>
          <p:cNvSpPr/>
          <p:nvPr/>
        </p:nvSpPr>
        <p:spPr>
          <a:xfrm>
            <a:off x="5603025" y="3065741"/>
            <a:ext cx="20320" cy="20320"/>
          </a:xfrm>
          <a:custGeom>
            <a:avLst/>
            <a:gdLst/>
            <a:ahLst/>
            <a:cxnLst/>
            <a:rect l="l" t="t" r="r" b="b"/>
            <a:pathLst>
              <a:path w="20320" h="20319">
                <a:moveTo>
                  <a:pt x="0" y="0"/>
                </a:moveTo>
                <a:lnTo>
                  <a:pt x="20321" y="20320"/>
                </a:lnTo>
              </a:path>
            </a:pathLst>
          </a:custGeom>
          <a:ln w="7591">
            <a:solidFill>
              <a:srgbClr val="ADADE0"/>
            </a:solidFill>
          </a:ln>
        </p:spPr>
        <p:txBody>
          <a:bodyPr wrap="square" lIns="0" tIns="0" rIns="0" bIns="0" rtlCol="0"/>
          <a:lstStyle/>
          <a:p>
            <a:endParaRPr/>
          </a:p>
        </p:txBody>
      </p:sp>
      <p:sp>
        <p:nvSpPr>
          <p:cNvPr id="41" name="bk object 41"/>
          <p:cNvSpPr/>
          <p:nvPr/>
        </p:nvSpPr>
        <p:spPr>
          <a:xfrm>
            <a:off x="5575961" y="3039246"/>
            <a:ext cx="30480" cy="30480"/>
          </a:xfrm>
          <a:custGeom>
            <a:avLst/>
            <a:gdLst/>
            <a:ahLst/>
            <a:cxnLst/>
            <a:rect l="l" t="t" r="r" b="b"/>
            <a:pathLst>
              <a:path w="30479" h="30480">
                <a:moveTo>
                  <a:pt x="30367" y="15183"/>
                </a:moveTo>
                <a:lnTo>
                  <a:pt x="30367" y="6797"/>
                </a:lnTo>
                <a:lnTo>
                  <a:pt x="23568" y="0"/>
                </a:lnTo>
                <a:lnTo>
                  <a:pt x="15183" y="0"/>
                </a:lnTo>
                <a:lnTo>
                  <a:pt x="6797" y="0"/>
                </a:lnTo>
                <a:lnTo>
                  <a:pt x="0" y="6797"/>
                </a:lnTo>
                <a:lnTo>
                  <a:pt x="0" y="15183"/>
                </a:lnTo>
                <a:lnTo>
                  <a:pt x="0" y="23568"/>
                </a:lnTo>
                <a:lnTo>
                  <a:pt x="6797" y="30366"/>
                </a:lnTo>
                <a:lnTo>
                  <a:pt x="15183" y="30366"/>
                </a:lnTo>
                <a:lnTo>
                  <a:pt x="23568" y="30366"/>
                </a:lnTo>
                <a:lnTo>
                  <a:pt x="30367" y="23568"/>
                </a:lnTo>
                <a:lnTo>
                  <a:pt x="30367" y="15183"/>
                </a:lnTo>
                <a:close/>
              </a:path>
            </a:pathLst>
          </a:custGeom>
          <a:ln w="5060">
            <a:solidFill>
              <a:srgbClr val="ADADE0"/>
            </a:solidFill>
          </a:ln>
        </p:spPr>
        <p:txBody>
          <a:bodyPr wrap="square" lIns="0" tIns="0" rIns="0" bIns="0" rtlCol="0"/>
          <a:lstStyle/>
          <a:p>
            <a:endParaRPr/>
          </a:p>
        </p:txBody>
      </p:sp>
      <p:sp>
        <p:nvSpPr>
          <p:cNvPr id="42" name="bk object 42"/>
          <p:cNvSpPr/>
          <p:nvPr/>
        </p:nvSpPr>
        <p:spPr>
          <a:xfrm>
            <a:off x="5496344" y="3035261"/>
            <a:ext cx="50800" cy="50800"/>
          </a:xfrm>
          <a:custGeom>
            <a:avLst/>
            <a:gdLst/>
            <a:ahLst/>
            <a:cxnLst/>
            <a:rect l="l" t="t" r="r" b="b"/>
            <a:pathLst>
              <a:path w="50800" h="50800">
                <a:moveTo>
                  <a:pt x="25400" y="50800"/>
                </a:moveTo>
                <a:lnTo>
                  <a:pt x="35160" y="48796"/>
                </a:lnTo>
                <a:lnTo>
                  <a:pt x="43248" y="43339"/>
                </a:lnTo>
                <a:lnTo>
                  <a:pt x="48762" y="35262"/>
                </a:lnTo>
                <a:lnTo>
                  <a:pt x="50800" y="25400"/>
                </a:lnTo>
                <a:lnTo>
                  <a:pt x="48796" y="15537"/>
                </a:lnTo>
                <a:lnTo>
                  <a:pt x="43339" y="7461"/>
                </a:lnTo>
                <a:lnTo>
                  <a:pt x="35262" y="2004"/>
                </a:lnTo>
                <a:lnTo>
                  <a:pt x="25400" y="0"/>
                </a:lnTo>
                <a:lnTo>
                  <a:pt x="15537" y="2004"/>
                </a:lnTo>
                <a:lnTo>
                  <a:pt x="7461" y="7461"/>
                </a:lnTo>
                <a:lnTo>
                  <a:pt x="2004" y="15537"/>
                </a:lnTo>
                <a:lnTo>
                  <a:pt x="0" y="25400"/>
                </a:lnTo>
              </a:path>
            </a:pathLst>
          </a:custGeom>
          <a:ln w="5060">
            <a:solidFill>
              <a:srgbClr val="ADADE0"/>
            </a:solidFill>
          </a:ln>
        </p:spPr>
        <p:txBody>
          <a:bodyPr wrap="square" lIns="0" tIns="0" rIns="0" bIns="0" rtlCol="0"/>
          <a:lstStyle/>
          <a:p>
            <a:endParaRPr/>
          </a:p>
        </p:txBody>
      </p:sp>
      <p:sp>
        <p:nvSpPr>
          <p:cNvPr id="43" name="bk object 43"/>
          <p:cNvSpPr/>
          <p:nvPr/>
        </p:nvSpPr>
        <p:spPr>
          <a:xfrm>
            <a:off x="5481104" y="3053041"/>
            <a:ext cx="30480" cy="12700"/>
          </a:xfrm>
          <a:custGeom>
            <a:avLst/>
            <a:gdLst/>
            <a:ahLst/>
            <a:cxnLst/>
            <a:rect l="l" t="t" r="r" b="b"/>
            <a:pathLst>
              <a:path w="30479" h="12700">
                <a:moveTo>
                  <a:pt x="30480" y="0"/>
                </a:moveTo>
                <a:lnTo>
                  <a:pt x="15240" y="12700"/>
                </a:lnTo>
                <a:lnTo>
                  <a:pt x="0" y="0"/>
                </a:lnTo>
              </a:path>
            </a:pathLst>
          </a:custGeom>
          <a:ln w="5060">
            <a:solidFill>
              <a:srgbClr val="ADADE0"/>
            </a:solidFill>
          </a:ln>
        </p:spPr>
        <p:txBody>
          <a:bodyPr wrap="square" lIns="0" tIns="0" rIns="0" bIns="0" rtlCol="0"/>
          <a:lstStyle/>
          <a:p>
            <a:endParaRPr/>
          </a:p>
        </p:txBody>
      </p:sp>
      <p:sp>
        <p:nvSpPr>
          <p:cNvPr id="44" name="bk object 44"/>
          <p:cNvSpPr/>
          <p:nvPr/>
        </p:nvSpPr>
        <p:spPr>
          <a:xfrm>
            <a:off x="5648746" y="3035261"/>
            <a:ext cx="50800" cy="50800"/>
          </a:xfrm>
          <a:custGeom>
            <a:avLst/>
            <a:gdLst/>
            <a:ahLst/>
            <a:cxnLst/>
            <a:rect l="l" t="t" r="r" b="b"/>
            <a:pathLst>
              <a:path w="50800" h="50800">
                <a:moveTo>
                  <a:pt x="25399" y="50800"/>
                </a:moveTo>
                <a:lnTo>
                  <a:pt x="15537" y="48796"/>
                </a:lnTo>
                <a:lnTo>
                  <a:pt x="7461" y="43339"/>
                </a:lnTo>
                <a:lnTo>
                  <a:pt x="2004" y="35262"/>
                </a:lnTo>
                <a:lnTo>
                  <a:pt x="0" y="25400"/>
                </a:lnTo>
                <a:lnTo>
                  <a:pt x="2004" y="15537"/>
                </a:lnTo>
                <a:lnTo>
                  <a:pt x="7461" y="7461"/>
                </a:lnTo>
                <a:lnTo>
                  <a:pt x="15537" y="2004"/>
                </a:lnTo>
                <a:lnTo>
                  <a:pt x="25399" y="0"/>
                </a:lnTo>
                <a:lnTo>
                  <a:pt x="35262" y="2004"/>
                </a:lnTo>
                <a:lnTo>
                  <a:pt x="43338" y="7461"/>
                </a:lnTo>
                <a:lnTo>
                  <a:pt x="48795" y="15537"/>
                </a:lnTo>
                <a:lnTo>
                  <a:pt x="50799" y="25400"/>
                </a:lnTo>
              </a:path>
            </a:pathLst>
          </a:custGeom>
          <a:ln w="5060">
            <a:solidFill>
              <a:srgbClr val="ADADE0"/>
            </a:solidFill>
          </a:ln>
        </p:spPr>
        <p:txBody>
          <a:bodyPr wrap="square" lIns="0" tIns="0" rIns="0" bIns="0" rtlCol="0"/>
          <a:lstStyle/>
          <a:p>
            <a:endParaRPr/>
          </a:p>
        </p:txBody>
      </p:sp>
      <p:sp>
        <p:nvSpPr>
          <p:cNvPr id="45" name="bk object 45"/>
          <p:cNvSpPr/>
          <p:nvPr/>
        </p:nvSpPr>
        <p:spPr>
          <a:xfrm>
            <a:off x="5684306" y="3053041"/>
            <a:ext cx="30480" cy="12700"/>
          </a:xfrm>
          <a:custGeom>
            <a:avLst/>
            <a:gdLst/>
            <a:ahLst/>
            <a:cxnLst/>
            <a:rect l="l" t="t" r="r" b="b"/>
            <a:pathLst>
              <a:path w="30479" h="12700">
                <a:moveTo>
                  <a:pt x="30479" y="0"/>
                </a:moveTo>
                <a:lnTo>
                  <a:pt x="15239" y="12700"/>
                </a:lnTo>
                <a:lnTo>
                  <a:pt x="0" y="0"/>
                </a:lnTo>
              </a:path>
            </a:pathLst>
          </a:custGeom>
          <a:ln w="5060">
            <a:solidFill>
              <a:srgbClr val="ADADE0"/>
            </a:solidFill>
          </a:ln>
        </p:spPr>
        <p:txBody>
          <a:bodyPr wrap="square" lIns="0" tIns="0" rIns="0" bIns="0" rtlCol="0"/>
          <a:lstStyle/>
          <a:p>
            <a:endParaRPr/>
          </a:p>
        </p:txBody>
      </p:sp>
      <p:sp>
        <p:nvSpPr>
          <p:cNvPr id="46" name="bk object 46"/>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4" name="Holder 4"/>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5" name="Holder 5"/>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3" name="Holder 3"/>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4" name="Holder 4"/>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98684" y="3045573"/>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17" name="bk object 17"/>
          <p:cNvSpPr/>
          <p:nvPr/>
        </p:nvSpPr>
        <p:spPr>
          <a:xfrm>
            <a:off x="4119067" y="3041611"/>
            <a:ext cx="25400" cy="38100"/>
          </a:xfrm>
          <a:custGeom>
            <a:avLst/>
            <a:gdLst/>
            <a:ahLst/>
            <a:cxnLst/>
            <a:rect l="l" t="t" r="r" b="b"/>
            <a:pathLst>
              <a:path w="25400" h="38100">
                <a:moveTo>
                  <a:pt x="25400" y="0"/>
                </a:moveTo>
                <a:lnTo>
                  <a:pt x="0" y="19050"/>
                </a:lnTo>
                <a:lnTo>
                  <a:pt x="25400" y="38100"/>
                </a:lnTo>
                <a:lnTo>
                  <a:pt x="25400" y="0"/>
                </a:lnTo>
                <a:close/>
              </a:path>
            </a:pathLst>
          </a:custGeom>
          <a:solidFill>
            <a:srgbClr val="D6D6EF"/>
          </a:solidFill>
        </p:spPr>
        <p:txBody>
          <a:bodyPr wrap="square" lIns="0" tIns="0" rIns="0" bIns="0" rtlCol="0"/>
          <a:lstStyle/>
          <a:p>
            <a:endParaRPr/>
          </a:p>
        </p:txBody>
      </p:sp>
      <p:sp>
        <p:nvSpPr>
          <p:cNvPr id="18" name="bk object 18"/>
          <p:cNvSpPr/>
          <p:nvPr/>
        </p:nvSpPr>
        <p:spPr>
          <a:xfrm>
            <a:off x="4296869" y="3041611"/>
            <a:ext cx="25400" cy="38100"/>
          </a:xfrm>
          <a:custGeom>
            <a:avLst/>
            <a:gdLst/>
            <a:ahLst/>
            <a:cxnLst/>
            <a:rect l="l" t="t" r="r" b="b"/>
            <a:pathLst>
              <a:path w="25400" h="38100">
                <a:moveTo>
                  <a:pt x="0" y="0"/>
                </a:moveTo>
                <a:lnTo>
                  <a:pt x="0" y="38100"/>
                </a:lnTo>
                <a:lnTo>
                  <a:pt x="25399" y="19050"/>
                </a:lnTo>
                <a:lnTo>
                  <a:pt x="0" y="0"/>
                </a:lnTo>
                <a:close/>
              </a:path>
            </a:pathLst>
          </a:custGeom>
          <a:solidFill>
            <a:srgbClr val="D6D6EF"/>
          </a:solidFill>
        </p:spPr>
        <p:txBody>
          <a:bodyPr wrap="square" lIns="0" tIns="0" rIns="0" bIns="0" rtlCol="0"/>
          <a:lstStyle/>
          <a:p>
            <a:endParaRPr/>
          </a:p>
        </p:txBody>
      </p:sp>
      <p:sp>
        <p:nvSpPr>
          <p:cNvPr id="19" name="bk object 19"/>
          <p:cNvSpPr/>
          <p:nvPr/>
        </p:nvSpPr>
        <p:spPr>
          <a:xfrm>
            <a:off x="4457686" y="3055695"/>
            <a:ext cx="43180" cy="30480"/>
          </a:xfrm>
          <a:custGeom>
            <a:avLst/>
            <a:gdLst/>
            <a:ahLst/>
            <a:cxnLst/>
            <a:rect l="l" t="t" r="r" b="b"/>
            <a:pathLst>
              <a:path w="43179" h="30480">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lstStyle/>
          <a:p>
            <a:endParaRPr/>
          </a:p>
        </p:txBody>
      </p:sp>
      <p:sp>
        <p:nvSpPr>
          <p:cNvPr id="20" name="bk object 20"/>
          <p:cNvSpPr/>
          <p:nvPr/>
        </p:nvSpPr>
        <p:spPr>
          <a:xfrm>
            <a:off x="4468178" y="3045421"/>
            <a:ext cx="43180" cy="30480"/>
          </a:xfrm>
          <a:custGeom>
            <a:avLst/>
            <a:gdLst/>
            <a:ahLst/>
            <a:cxnLst/>
            <a:rect l="l" t="t" r="r" b="b"/>
            <a:pathLst>
              <a:path w="43179" h="30480">
                <a:moveTo>
                  <a:pt x="0" y="10160"/>
                </a:moveTo>
                <a:lnTo>
                  <a:pt x="0" y="0"/>
                </a:lnTo>
                <a:lnTo>
                  <a:pt x="43180" y="0"/>
                </a:lnTo>
                <a:lnTo>
                  <a:pt x="43180" y="30480"/>
                </a:lnTo>
                <a:lnTo>
                  <a:pt x="33020" y="30480"/>
                </a:lnTo>
              </a:path>
            </a:pathLst>
          </a:custGeom>
          <a:ln w="5060">
            <a:solidFill>
              <a:srgbClr val="ADADE0"/>
            </a:solidFill>
          </a:ln>
        </p:spPr>
        <p:txBody>
          <a:bodyPr wrap="square" lIns="0" tIns="0" rIns="0" bIns="0" rtlCol="0"/>
          <a:lstStyle/>
          <a:p>
            <a:endParaRPr/>
          </a:p>
        </p:txBody>
      </p:sp>
      <p:sp>
        <p:nvSpPr>
          <p:cNvPr id="21" name="bk object 21"/>
          <p:cNvSpPr/>
          <p:nvPr/>
        </p:nvSpPr>
        <p:spPr>
          <a:xfrm>
            <a:off x="4478338" y="3035261"/>
            <a:ext cx="43180" cy="30480"/>
          </a:xfrm>
          <a:custGeom>
            <a:avLst/>
            <a:gdLst/>
            <a:ahLst/>
            <a:cxnLst/>
            <a:rect l="l" t="t" r="r" b="b"/>
            <a:pathLst>
              <a:path w="43179" h="30480">
                <a:moveTo>
                  <a:pt x="0" y="10160"/>
                </a:moveTo>
                <a:lnTo>
                  <a:pt x="0" y="0"/>
                </a:lnTo>
                <a:lnTo>
                  <a:pt x="43181" y="0"/>
                </a:lnTo>
                <a:lnTo>
                  <a:pt x="43181" y="30480"/>
                </a:lnTo>
                <a:lnTo>
                  <a:pt x="33020" y="30480"/>
                </a:lnTo>
              </a:path>
            </a:pathLst>
          </a:custGeom>
          <a:ln w="5060">
            <a:solidFill>
              <a:srgbClr val="ADADE0"/>
            </a:solidFill>
          </a:ln>
        </p:spPr>
        <p:txBody>
          <a:bodyPr wrap="square" lIns="0" tIns="0" rIns="0" bIns="0" rtlCol="0"/>
          <a:lstStyle/>
          <a:p>
            <a:endParaRPr/>
          </a:p>
        </p:txBody>
      </p:sp>
      <p:sp>
        <p:nvSpPr>
          <p:cNvPr id="22" name="bk object 22"/>
          <p:cNvSpPr/>
          <p:nvPr/>
        </p:nvSpPr>
        <p:spPr>
          <a:xfrm>
            <a:off x="4394517"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3" name="bk object 23"/>
          <p:cNvSpPr/>
          <p:nvPr/>
        </p:nvSpPr>
        <p:spPr>
          <a:xfrm>
            <a:off x="475888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24" name="bk object 24"/>
          <p:cNvSpPr/>
          <p:nvPr/>
        </p:nvSpPr>
        <p:spPr>
          <a:xfrm>
            <a:off x="4669980"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25" name="bk object 25"/>
          <p:cNvSpPr/>
          <p:nvPr/>
        </p:nvSpPr>
        <p:spPr>
          <a:xfrm>
            <a:off x="4746181" y="30352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6" name="bk object 26"/>
          <p:cNvSpPr/>
          <p:nvPr/>
        </p:nvSpPr>
        <p:spPr>
          <a:xfrm>
            <a:off x="4758881" y="30606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7" name="bk object 27"/>
          <p:cNvSpPr/>
          <p:nvPr/>
        </p:nvSpPr>
        <p:spPr>
          <a:xfrm>
            <a:off x="474618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28" name="bk object 28"/>
          <p:cNvSpPr/>
          <p:nvPr/>
        </p:nvSpPr>
        <p:spPr>
          <a:xfrm>
            <a:off x="475888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29" name="bk object 29"/>
          <p:cNvSpPr/>
          <p:nvPr/>
        </p:nvSpPr>
        <p:spPr>
          <a:xfrm>
            <a:off x="5021631"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0" name="bk object 30"/>
          <p:cNvSpPr/>
          <p:nvPr/>
        </p:nvSpPr>
        <p:spPr>
          <a:xfrm>
            <a:off x="5034331"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1" name="bk object 31"/>
          <p:cNvSpPr/>
          <p:nvPr/>
        </p:nvSpPr>
        <p:spPr>
          <a:xfrm>
            <a:off x="5034331"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2" name="bk object 32"/>
          <p:cNvSpPr/>
          <p:nvPr/>
        </p:nvSpPr>
        <p:spPr>
          <a:xfrm>
            <a:off x="4945431" y="3041611"/>
            <a:ext cx="203200" cy="38100"/>
          </a:xfrm>
          <a:custGeom>
            <a:avLst/>
            <a:gdLst/>
            <a:ahLst/>
            <a:cxnLst/>
            <a:rect l="l" t="t" r="r" b="b"/>
            <a:pathLst>
              <a:path w="203200" h="38100">
                <a:moveTo>
                  <a:pt x="25400" y="0"/>
                </a:moveTo>
                <a:lnTo>
                  <a:pt x="0" y="19050"/>
                </a:lnTo>
                <a:lnTo>
                  <a:pt x="25400" y="38100"/>
                </a:lnTo>
                <a:lnTo>
                  <a:pt x="25400" y="0"/>
                </a:lnTo>
                <a:close/>
              </a:path>
              <a:path w="203200" h="38100">
                <a:moveTo>
                  <a:pt x="177802" y="0"/>
                </a:moveTo>
                <a:lnTo>
                  <a:pt x="177802" y="38100"/>
                </a:lnTo>
                <a:lnTo>
                  <a:pt x="203202" y="19050"/>
                </a:lnTo>
                <a:lnTo>
                  <a:pt x="177802" y="0"/>
                </a:lnTo>
                <a:close/>
              </a:path>
            </a:pathLst>
          </a:custGeom>
          <a:solidFill>
            <a:srgbClr val="D6D6EF"/>
          </a:solidFill>
        </p:spPr>
        <p:txBody>
          <a:bodyPr wrap="square" lIns="0" tIns="0" rIns="0" bIns="0" rtlCol="0"/>
          <a:lstStyle/>
          <a:p>
            <a:endParaRPr/>
          </a:p>
        </p:txBody>
      </p:sp>
      <p:sp>
        <p:nvSpPr>
          <p:cNvPr id="33" name="bk object 33"/>
          <p:cNvSpPr/>
          <p:nvPr/>
        </p:nvSpPr>
        <p:spPr>
          <a:xfrm>
            <a:off x="5021631" y="3073361"/>
            <a:ext cx="3810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lstStyle/>
          <a:p>
            <a:endParaRPr/>
          </a:p>
        </p:txBody>
      </p:sp>
      <p:sp>
        <p:nvSpPr>
          <p:cNvPr id="34" name="bk object 34"/>
          <p:cNvSpPr/>
          <p:nvPr/>
        </p:nvSpPr>
        <p:spPr>
          <a:xfrm>
            <a:off x="5034331" y="3086061"/>
            <a:ext cx="38100" cy="0"/>
          </a:xfrm>
          <a:custGeom>
            <a:avLst/>
            <a:gdLst/>
            <a:ahLst/>
            <a:cxnLst/>
            <a:rect l="l" t="t" r="r" b="b"/>
            <a:pathLst>
              <a:path w="38100">
                <a:moveTo>
                  <a:pt x="0" y="0"/>
                </a:moveTo>
                <a:lnTo>
                  <a:pt x="38101" y="0"/>
                </a:lnTo>
              </a:path>
            </a:pathLst>
          </a:custGeom>
          <a:ln w="7591">
            <a:solidFill>
              <a:srgbClr val="D6D6EF"/>
            </a:solidFill>
          </a:ln>
        </p:spPr>
        <p:txBody>
          <a:bodyPr wrap="square" lIns="0" tIns="0" rIns="0" bIns="0" rtlCol="0"/>
          <a:lstStyle/>
          <a:p>
            <a:endParaRPr/>
          </a:p>
        </p:txBody>
      </p:sp>
      <p:sp>
        <p:nvSpPr>
          <p:cNvPr id="35" name="bk object 35"/>
          <p:cNvSpPr/>
          <p:nvPr/>
        </p:nvSpPr>
        <p:spPr>
          <a:xfrm>
            <a:off x="5297094" y="30352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6" name="bk object 36"/>
          <p:cNvSpPr/>
          <p:nvPr/>
        </p:nvSpPr>
        <p:spPr>
          <a:xfrm>
            <a:off x="5309794" y="30479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7" name="bk object 37"/>
          <p:cNvSpPr/>
          <p:nvPr/>
        </p:nvSpPr>
        <p:spPr>
          <a:xfrm>
            <a:off x="5309794" y="30606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38" name="bk object 38"/>
          <p:cNvSpPr/>
          <p:nvPr/>
        </p:nvSpPr>
        <p:spPr>
          <a:xfrm>
            <a:off x="5297094" y="3073361"/>
            <a:ext cx="3810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lstStyle/>
          <a:p>
            <a:endParaRPr/>
          </a:p>
        </p:txBody>
      </p:sp>
      <p:sp>
        <p:nvSpPr>
          <p:cNvPr id="39" name="bk object 39"/>
          <p:cNvSpPr/>
          <p:nvPr/>
        </p:nvSpPr>
        <p:spPr>
          <a:xfrm>
            <a:off x="5309794" y="3086061"/>
            <a:ext cx="38100" cy="0"/>
          </a:xfrm>
          <a:custGeom>
            <a:avLst/>
            <a:gdLst/>
            <a:ahLst/>
            <a:cxnLst/>
            <a:rect l="l" t="t" r="r" b="b"/>
            <a:pathLst>
              <a:path w="38100">
                <a:moveTo>
                  <a:pt x="0" y="0"/>
                </a:moveTo>
                <a:lnTo>
                  <a:pt x="38101" y="0"/>
                </a:lnTo>
              </a:path>
            </a:pathLst>
          </a:custGeom>
          <a:ln w="7591">
            <a:solidFill>
              <a:srgbClr val="ADADE0"/>
            </a:solidFill>
          </a:ln>
        </p:spPr>
        <p:txBody>
          <a:bodyPr wrap="square" lIns="0" tIns="0" rIns="0" bIns="0" rtlCol="0"/>
          <a:lstStyle/>
          <a:p>
            <a:endParaRPr/>
          </a:p>
        </p:txBody>
      </p:sp>
      <p:sp>
        <p:nvSpPr>
          <p:cNvPr id="40" name="bk object 40"/>
          <p:cNvSpPr/>
          <p:nvPr/>
        </p:nvSpPr>
        <p:spPr>
          <a:xfrm>
            <a:off x="5603025" y="3065741"/>
            <a:ext cx="20320" cy="20320"/>
          </a:xfrm>
          <a:custGeom>
            <a:avLst/>
            <a:gdLst/>
            <a:ahLst/>
            <a:cxnLst/>
            <a:rect l="l" t="t" r="r" b="b"/>
            <a:pathLst>
              <a:path w="20320" h="20319">
                <a:moveTo>
                  <a:pt x="0" y="0"/>
                </a:moveTo>
                <a:lnTo>
                  <a:pt x="20321" y="20320"/>
                </a:lnTo>
              </a:path>
            </a:pathLst>
          </a:custGeom>
          <a:ln w="7591">
            <a:solidFill>
              <a:srgbClr val="ADADE0"/>
            </a:solidFill>
          </a:ln>
        </p:spPr>
        <p:txBody>
          <a:bodyPr wrap="square" lIns="0" tIns="0" rIns="0" bIns="0" rtlCol="0"/>
          <a:lstStyle/>
          <a:p>
            <a:endParaRPr/>
          </a:p>
        </p:txBody>
      </p:sp>
      <p:sp>
        <p:nvSpPr>
          <p:cNvPr id="41" name="bk object 41"/>
          <p:cNvSpPr/>
          <p:nvPr/>
        </p:nvSpPr>
        <p:spPr>
          <a:xfrm>
            <a:off x="5575961" y="3039246"/>
            <a:ext cx="30480" cy="30480"/>
          </a:xfrm>
          <a:custGeom>
            <a:avLst/>
            <a:gdLst/>
            <a:ahLst/>
            <a:cxnLst/>
            <a:rect l="l" t="t" r="r" b="b"/>
            <a:pathLst>
              <a:path w="30479" h="30480">
                <a:moveTo>
                  <a:pt x="30367" y="15183"/>
                </a:moveTo>
                <a:lnTo>
                  <a:pt x="30367" y="6797"/>
                </a:lnTo>
                <a:lnTo>
                  <a:pt x="23568" y="0"/>
                </a:lnTo>
                <a:lnTo>
                  <a:pt x="15183" y="0"/>
                </a:lnTo>
                <a:lnTo>
                  <a:pt x="6797" y="0"/>
                </a:lnTo>
                <a:lnTo>
                  <a:pt x="0" y="6797"/>
                </a:lnTo>
                <a:lnTo>
                  <a:pt x="0" y="15183"/>
                </a:lnTo>
                <a:lnTo>
                  <a:pt x="0" y="23568"/>
                </a:lnTo>
                <a:lnTo>
                  <a:pt x="6797" y="30366"/>
                </a:lnTo>
                <a:lnTo>
                  <a:pt x="15183" y="30366"/>
                </a:lnTo>
                <a:lnTo>
                  <a:pt x="23568" y="30366"/>
                </a:lnTo>
                <a:lnTo>
                  <a:pt x="30367" y="23568"/>
                </a:lnTo>
                <a:lnTo>
                  <a:pt x="30367" y="15183"/>
                </a:lnTo>
                <a:close/>
              </a:path>
            </a:pathLst>
          </a:custGeom>
          <a:ln w="5060">
            <a:solidFill>
              <a:srgbClr val="ADADE0"/>
            </a:solidFill>
          </a:ln>
        </p:spPr>
        <p:txBody>
          <a:bodyPr wrap="square" lIns="0" tIns="0" rIns="0" bIns="0" rtlCol="0"/>
          <a:lstStyle/>
          <a:p>
            <a:endParaRPr/>
          </a:p>
        </p:txBody>
      </p:sp>
      <p:sp>
        <p:nvSpPr>
          <p:cNvPr id="42" name="bk object 42"/>
          <p:cNvSpPr/>
          <p:nvPr/>
        </p:nvSpPr>
        <p:spPr>
          <a:xfrm>
            <a:off x="5496344" y="3035261"/>
            <a:ext cx="50800" cy="50800"/>
          </a:xfrm>
          <a:custGeom>
            <a:avLst/>
            <a:gdLst/>
            <a:ahLst/>
            <a:cxnLst/>
            <a:rect l="l" t="t" r="r" b="b"/>
            <a:pathLst>
              <a:path w="50800" h="50800">
                <a:moveTo>
                  <a:pt x="25400" y="50800"/>
                </a:moveTo>
                <a:lnTo>
                  <a:pt x="35160" y="48796"/>
                </a:lnTo>
                <a:lnTo>
                  <a:pt x="43248" y="43339"/>
                </a:lnTo>
                <a:lnTo>
                  <a:pt x="48762" y="35262"/>
                </a:lnTo>
                <a:lnTo>
                  <a:pt x="50800" y="25400"/>
                </a:lnTo>
                <a:lnTo>
                  <a:pt x="48796" y="15537"/>
                </a:lnTo>
                <a:lnTo>
                  <a:pt x="43339" y="7461"/>
                </a:lnTo>
                <a:lnTo>
                  <a:pt x="35262" y="2004"/>
                </a:lnTo>
                <a:lnTo>
                  <a:pt x="25400" y="0"/>
                </a:lnTo>
                <a:lnTo>
                  <a:pt x="15537" y="2004"/>
                </a:lnTo>
                <a:lnTo>
                  <a:pt x="7461" y="7461"/>
                </a:lnTo>
                <a:lnTo>
                  <a:pt x="2004" y="15537"/>
                </a:lnTo>
                <a:lnTo>
                  <a:pt x="0" y="25400"/>
                </a:lnTo>
              </a:path>
            </a:pathLst>
          </a:custGeom>
          <a:ln w="5060">
            <a:solidFill>
              <a:srgbClr val="ADADE0"/>
            </a:solidFill>
          </a:ln>
        </p:spPr>
        <p:txBody>
          <a:bodyPr wrap="square" lIns="0" tIns="0" rIns="0" bIns="0" rtlCol="0"/>
          <a:lstStyle/>
          <a:p>
            <a:endParaRPr/>
          </a:p>
        </p:txBody>
      </p:sp>
      <p:sp>
        <p:nvSpPr>
          <p:cNvPr id="43" name="bk object 43"/>
          <p:cNvSpPr/>
          <p:nvPr/>
        </p:nvSpPr>
        <p:spPr>
          <a:xfrm>
            <a:off x="5481104" y="3053041"/>
            <a:ext cx="30480" cy="12700"/>
          </a:xfrm>
          <a:custGeom>
            <a:avLst/>
            <a:gdLst/>
            <a:ahLst/>
            <a:cxnLst/>
            <a:rect l="l" t="t" r="r" b="b"/>
            <a:pathLst>
              <a:path w="30479" h="12700">
                <a:moveTo>
                  <a:pt x="30480" y="0"/>
                </a:moveTo>
                <a:lnTo>
                  <a:pt x="15240" y="12700"/>
                </a:lnTo>
                <a:lnTo>
                  <a:pt x="0" y="0"/>
                </a:lnTo>
              </a:path>
            </a:pathLst>
          </a:custGeom>
          <a:ln w="5060">
            <a:solidFill>
              <a:srgbClr val="ADADE0"/>
            </a:solidFill>
          </a:ln>
        </p:spPr>
        <p:txBody>
          <a:bodyPr wrap="square" lIns="0" tIns="0" rIns="0" bIns="0" rtlCol="0"/>
          <a:lstStyle/>
          <a:p>
            <a:endParaRPr/>
          </a:p>
        </p:txBody>
      </p:sp>
      <p:sp>
        <p:nvSpPr>
          <p:cNvPr id="44" name="bk object 44"/>
          <p:cNvSpPr/>
          <p:nvPr/>
        </p:nvSpPr>
        <p:spPr>
          <a:xfrm>
            <a:off x="5648746" y="3035261"/>
            <a:ext cx="50800" cy="50800"/>
          </a:xfrm>
          <a:custGeom>
            <a:avLst/>
            <a:gdLst/>
            <a:ahLst/>
            <a:cxnLst/>
            <a:rect l="l" t="t" r="r" b="b"/>
            <a:pathLst>
              <a:path w="50800" h="50800">
                <a:moveTo>
                  <a:pt x="25399" y="50800"/>
                </a:moveTo>
                <a:lnTo>
                  <a:pt x="15537" y="48796"/>
                </a:lnTo>
                <a:lnTo>
                  <a:pt x="7461" y="43339"/>
                </a:lnTo>
                <a:lnTo>
                  <a:pt x="2004" y="35262"/>
                </a:lnTo>
                <a:lnTo>
                  <a:pt x="0" y="25400"/>
                </a:lnTo>
                <a:lnTo>
                  <a:pt x="2004" y="15537"/>
                </a:lnTo>
                <a:lnTo>
                  <a:pt x="7461" y="7461"/>
                </a:lnTo>
                <a:lnTo>
                  <a:pt x="15537" y="2004"/>
                </a:lnTo>
                <a:lnTo>
                  <a:pt x="25399" y="0"/>
                </a:lnTo>
                <a:lnTo>
                  <a:pt x="35262" y="2004"/>
                </a:lnTo>
                <a:lnTo>
                  <a:pt x="43338" y="7461"/>
                </a:lnTo>
                <a:lnTo>
                  <a:pt x="48795" y="15537"/>
                </a:lnTo>
                <a:lnTo>
                  <a:pt x="50799" y="25400"/>
                </a:lnTo>
              </a:path>
            </a:pathLst>
          </a:custGeom>
          <a:ln w="5060">
            <a:solidFill>
              <a:srgbClr val="ADADE0"/>
            </a:solidFill>
          </a:ln>
        </p:spPr>
        <p:txBody>
          <a:bodyPr wrap="square" lIns="0" tIns="0" rIns="0" bIns="0" rtlCol="0"/>
          <a:lstStyle/>
          <a:p>
            <a:endParaRPr/>
          </a:p>
        </p:txBody>
      </p:sp>
      <p:sp>
        <p:nvSpPr>
          <p:cNvPr id="45" name="bk object 45"/>
          <p:cNvSpPr/>
          <p:nvPr/>
        </p:nvSpPr>
        <p:spPr>
          <a:xfrm>
            <a:off x="5684306" y="3053041"/>
            <a:ext cx="30480" cy="12700"/>
          </a:xfrm>
          <a:custGeom>
            <a:avLst/>
            <a:gdLst/>
            <a:ahLst/>
            <a:cxnLst/>
            <a:rect l="l" t="t" r="r" b="b"/>
            <a:pathLst>
              <a:path w="30479" h="12700">
                <a:moveTo>
                  <a:pt x="30479" y="0"/>
                </a:moveTo>
                <a:lnTo>
                  <a:pt x="15239" y="12700"/>
                </a:lnTo>
                <a:lnTo>
                  <a:pt x="0" y="0"/>
                </a:lnTo>
              </a:path>
            </a:pathLst>
          </a:custGeom>
          <a:ln w="5060">
            <a:solidFill>
              <a:srgbClr val="ADADE0"/>
            </a:solidFill>
          </a:ln>
        </p:spPr>
        <p:txBody>
          <a:bodyPr wrap="square" lIns="0" tIns="0" rIns="0" bIns="0" rtlCol="0"/>
          <a:lstStyle/>
          <a:p>
            <a:endParaRPr/>
          </a:p>
        </p:txBody>
      </p:sp>
      <p:sp>
        <p:nvSpPr>
          <p:cNvPr id="2" name="Holder 2"/>
          <p:cNvSpPr>
            <a:spLocks noGrp="1"/>
          </p:cNvSpPr>
          <p:nvPr>
            <p:ph type="title"/>
          </p:nvPr>
        </p:nvSpPr>
        <p:spPr>
          <a:xfrm>
            <a:off x="95300" y="59877"/>
            <a:ext cx="5575198" cy="244475"/>
          </a:xfrm>
          <a:prstGeom prst="rect">
            <a:avLst/>
          </a:prstGeom>
        </p:spPr>
        <p:txBody>
          <a:bodyPr wrap="square" lIns="0" tIns="0" rIns="0" bIns="0">
            <a:spAutoFit/>
          </a:bodyPr>
          <a:lstStyle>
            <a:lvl1pPr>
              <a:defRPr sz="1400" b="0" i="0">
                <a:solidFill>
                  <a:schemeClr val="bg1"/>
                </a:solidFill>
                <a:latin typeface="Arial"/>
                <a:cs typeface="Arial"/>
              </a:defRPr>
            </a:lvl1pPr>
          </a:lstStyle>
          <a:p>
            <a:endParaRPr/>
          </a:p>
        </p:txBody>
      </p:sp>
      <p:sp>
        <p:nvSpPr>
          <p:cNvPr id="3" name="Holder 3"/>
          <p:cNvSpPr>
            <a:spLocks noGrp="1"/>
          </p:cNvSpPr>
          <p:nvPr>
            <p:ph type="body" idx="1"/>
          </p:nvPr>
        </p:nvSpPr>
        <p:spPr>
          <a:xfrm>
            <a:off x="1274991" y="862304"/>
            <a:ext cx="3215817" cy="88074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8629" y="3113560"/>
            <a:ext cx="833120" cy="124460"/>
          </a:xfrm>
          <a:prstGeom prst="rect">
            <a:avLst/>
          </a:prstGeom>
        </p:spPr>
        <p:txBody>
          <a:bodyPr wrap="square" lIns="0" tIns="0" rIns="0" bIns="0">
            <a:spAutoFit/>
          </a:bodyPr>
          <a:lstStyle>
            <a:lvl1pPr>
              <a:defRPr sz="600" b="0" i="0">
                <a:solidFill>
                  <a:schemeClr val="bg1"/>
                </a:solidFill>
                <a:latin typeface="Arial"/>
                <a:cs typeface="Arial"/>
              </a:defRPr>
            </a:lvl1p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 name="Holder 5"/>
          <p:cNvSpPr>
            <a:spLocks noGrp="1"/>
          </p:cNvSpPr>
          <p:nvPr>
            <p:ph type="dt" sz="half" idx="6"/>
          </p:nvPr>
        </p:nvSpPr>
        <p:spPr>
          <a:xfrm>
            <a:off x="477443" y="3135783"/>
            <a:ext cx="965200" cy="102235"/>
          </a:xfrm>
          <a:prstGeom prst="rect">
            <a:avLst/>
          </a:prstGeom>
        </p:spPr>
        <p:txBody>
          <a:bodyPr wrap="square" lIns="0" tIns="0" rIns="0" bIns="0">
            <a:spAutoFit/>
          </a:bodyPr>
          <a:lstStyle>
            <a:lvl1pPr>
              <a:defRPr sz="600" b="0" i="0">
                <a:solidFill>
                  <a:schemeClr val="bg1"/>
                </a:solidFill>
                <a:latin typeface="Arial"/>
                <a:cs typeface="Arial"/>
              </a:defRPr>
            </a:lvl1pPr>
          </a:lstStyle>
          <a:p>
            <a:pPr marL="12700">
              <a:lnSpc>
                <a:spcPts val="675"/>
              </a:lnSpc>
            </a:pPr>
            <a:r>
              <a:rPr spc="-20" dirty="0"/>
              <a:t>Ruisheng </a:t>
            </a:r>
            <a:r>
              <a:rPr spc="-30" dirty="0"/>
              <a:t>Cao</a:t>
            </a:r>
            <a:r>
              <a:rPr spc="-20" dirty="0"/>
              <a:t> </a:t>
            </a:r>
            <a:r>
              <a:rPr spc="-10" dirty="0"/>
              <a:t>(SpeechLab)</a:t>
            </a:r>
          </a:p>
        </p:txBody>
      </p:sp>
      <p:sp>
        <p:nvSpPr>
          <p:cNvPr id="6" name="Holder 6"/>
          <p:cNvSpPr>
            <a:spLocks noGrp="1"/>
          </p:cNvSpPr>
          <p:nvPr>
            <p:ph type="sldNum" sz="quarter" idx="7"/>
          </p:nvPr>
        </p:nvSpPr>
        <p:spPr>
          <a:xfrm>
            <a:off x="5411656" y="3135783"/>
            <a:ext cx="294004" cy="102235"/>
          </a:xfrm>
          <a:prstGeom prst="rect">
            <a:avLst/>
          </a:prstGeom>
        </p:spPr>
        <p:txBody>
          <a:bodyPr wrap="square" lIns="0" tIns="0" rIns="0" bIns="0">
            <a:spAutoFit/>
          </a:bodyPr>
          <a:lstStyle>
            <a:lvl1pPr>
              <a:defRPr sz="600" b="0" i="0">
                <a:solidFill>
                  <a:schemeClr val="bg1"/>
                </a:solidFill>
                <a:latin typeface="Arial"/>
                <a:cs typeface="Arial"/>
              </a:defRPr>
            </a:lvl1pPr>
          </a:lstStyle>
          <a:p>
            <a:pPr marL="25400">
              <a:lnSpc>
                <a:spcPts val="675"/>
              </a:lnSpc>
            </a:pPr>
            <a:fld id="{81D60167-4931-47E6-BA6A-407CBD079E47}" type="slidenum">
              <a:rPr spc="-20" dirty="0"/>
              <a:t>‹#›</a:t>
            </a:fld>
            <a:r>
              <a:rPr spc="-20" dirty="0"/>
              <a:t> </a:t>
            </a:r>
            <a:r>
              <a:rPr spc="150" dirty="0"/>
              <a:t>/</a:t>
            </a:r>
            <a:r>
              <a:rPr spc="40" dirty="0"/>
              <a:t> </a:t>
            </a:r>
            <a:r>
              <a:rPr spc="-20" dirty="0"/>
              <a:t>28</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1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9.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9.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9.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28.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9.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slide" Target="slide2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slide" Target="slide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200" y="259917"/>
            <a:ext cx="5429885" cy="82550"/>
          </a:xfrm>
          <a:custGeom>
            <a:avLst/>
            <a:gdLst/>
            <a:ahLst/>
            <a:cxnLst/>
            <a:rect l="l" t="t" r="r" b="b"/>
            <a:pathLst>
              <a:path w="5429885" h="82550">
                <a:moveTo>
                  <a:pt x="5378869" y="0"/>
                </a:moveTo>
                <a:lnTo>
                  <a:pt x="50800" y="0"/>
                </a:lnTo>
                <a:lnTo>
                  <a:pt x="31075" y="4008"/>
                </a:lnTo>
                <a:lnTo>
                  <a:pt x="14922" y="14922"/>
                </a:lnTo>
                <a:lnTo>
                  <a:pt x="4008" y="31075"/>
                </a:lnTo>
                <a:lnTo>
                  <a:pt x="0" y="50800"/>
                </a:lnTo>
                <a:lnTo>
                  <a:pt x="0" y="82384"/>
                </a:lnTo>
                <a:lnTo>
                  <a:pt x="5429669" y="82384"/>
                </a:lnTo>
                <a:lnTo>
                  <a:pt x="5429669" y="50800"/>
                </a:lnTo>
                <a:lnTo>
                  <a:pt x="5425661" y="31075"/>
                </a:lnTo>
                <a:lnTo>
                  <a:pt x="5414747" y="14922"/>
                </a:lnTo>
                <a:lnTo>
                  <a:pt x="5398594" y="4008"/>
                </a:lnTo>
                <a:lnTo>
                  <a:pt x="5378869" y="0"/>
                </a:lnTo>
                <a:close/>
              </a:path>
            </a:pathLst>
          </a:custGeom>
          <a:solidFill>
            <a:srgbClr val="3333B2"/>
          </a:solidFill>
        </p:spPr>
        <p:txBody>
          <a:bodyPr wrap="square" lIns="0" tIns="0" rIns="0" bIns="0" rtlCol="0"/>
          <a:lstStyle/>
          <a:p>
            <a:endParaRPr/>
          </a:p>
        </p:txBody>
      </p:sp>
      <p:sp>
        <p:nvSpPr>
          <p:cNvPr id="3" name="object 3"/>
          <p:cNvSpPr/>
          <p:nvPr/>
        </p:nvSpPr>
        <p:spPr>
          <a:xfrm>
            <a:off x="216001" y="778395"/>
            <a:ext cx="101600" cy="101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5200" y="304345"/>
            <a:ext cx="5429885" cy="525145"/>
          </a:xfrm>
          <a:custGeom>
            <a:avLst/>
            <a:gdLst/>
            <a:ahLst/>
            <a:cxnLst/>
            <a:rect l="l" t="t" r="r" b="b"/>
            <a:pathLst>
              <a:path w="5429885" h="525144">
                <a:moveTo>
                  <a:pt x="5429669" y="0"/>
                </a:moveTo>
                <a:lnTo>
                  <a:pt x="0" y="0"/>
                </a:lnTo>
                <a:lnTo>
                  <a:pt x="0" y="474050"/>
                </a:lnTo>
                <a:lnTo>
                  <a:pt x="4008" y="493775"/>
                </a:lnTo>
                <a:lnTo>
                  <a:pt x="14922" y="509928"/>
                </a:lnTo>
                <a:lnTo>
                  <a:pt x="31075" y="520842"/>
                </a:lnTo>
                <a:lnTo>
                  <a:pt x="50800" y="524850"/>
                </a:lnTo>
                <a:lnTo>
                  <a:pt x="5378869" y="524850"/>
                </a:lnTo>
                <a:lnTo>
                  <a:pt x="5398594" y="520842"/>
                </a:lnTo>
                <a:lnTo>
                  <a:pt x="5414747" y="509928"/>
                </a:lnTo>
                <a:lnTo>
                  <a:pt x="5425661" y="493775"/>
                </a:lnTo>
                <a:lnTo>
                  <a:pt x="5429669" y="474050"/>
                </a:lnTo>
                <a:lnTo>
                  <a:pt x="5429669" y="0"/>
                </a:lnTo>
                <a:close/>
              </a:path>
            </a:pathLst>
          </a:custGeom>
          <a:solidFill>
            <a:srgbClr val="3333B2"/>
          </a:solidFill>
        </p:spPr>
        <p:txBody>
          <a:bodyPr wrap="square" lIns="0" tIns="0" rIns="0" bIns="0" rtlCol="0"/>
          <a:lstStyle/>
          <a:p>
            <a:endParaRPr/>
          </a:p>
        </p:txBody>
      </p:sp>
      <p:sp>
        <p:nvSpPr>
          <p:cNvPr id="7" name="object 7"/>
          <p:cNvSpPr/>
          <p:nvPr/>
        </p:nvSpPr>
        <p:spPr>
          <a:xfrm>
            <a:off x="5594870" y="348583"/>
            <a:ext cx="0" cy="448945"/>
          </a:xfrm>
          <a:custGeom>
            <a:avLst/>
            <a:gdLst/>
            <a:ahLst/>
            <a:cxnLst/>
            <a:rect l="l" t="t" r="r" b="b"/>
            <a:pathLst>
              <a:path h="448945">
                <a:moveTo>
                  <a:pt x="0" y="448862"/>
                </a:moveTo>
                <a:lnTo>
                  <a:pt x="0" y="0"/>
                </a:lnTo>
              </a:path>
            </a:pathLst>
          </a:custGeom>
          <a:ln w="3175">
            <a:solidFill>
              <a:srgbClr val="7F7F7F"/>
            </a:solidFill>
          </a:ln>
        </p:spPr>
        <p:txBody>
          <a:bodyPr wrap="square" lIns="0" tIns="0" rIns="0" bIns="0" rtlCol="0"/>
          <a:lstStyle/>
          <a:p>
            <a:endParaRPr/>
          </a:p>
        </p:txBody>
      </p:sp>
      <p:sp>
        <p:nvSpPr>
          <p:cNvPr id="8" name="object 8"/>
          <p:cNvSpPr/>
          <p:nvPr/>
        </p:nvSpPr>
        <p:spPr>
          <a:xfrm>
            <a:off x="5594870" y="335883"/>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9" name="object 9"/>
          <p:cNvSpPr/>
          <p:nvPr/>
        </p:nvSpPr>
        <p:spPr>
          <a:xfrm>
            <a:off x="5594870" y="323183"/>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0" name="object 10"/>
          <p:cNvSpPr/>
          <p:nvPr/>
        </p:nvSpPr>
        <p:spPr>
          <a:xfrm>
            <a:off x="5594870" y="310483"/>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1" name="object 11"/>
          <p:cNvSpPr txBox="1"/>
          <p:nvPr/>
        </p:nvSpPr>
        <p:spPr>
          <a:xfrm>
            <a:off x="1488363" y="311706"/>
            <a:ext cx="4067810" cy="471805"/>
          </a:xfrm>
          <a:prstGeom prst="rect">
            <a:avLst/>
          </a:prstGeom>
        </p:spPr>
        <p:txBody>
          <a:bodyPr vert="horz" wrap="square" lIns="0" tIns="17145" rIns="0" bIns="0" rtlCol="0">
            <a:spAutoFit/>
          </a:bodyPr>
          <a:lstStyle/>
          <a:p>
            <a:pPr marL="12700">
              <a:lnSpc>
                <a:spcPct val="100000"/>
              </a:lnSpc>
              <a:spcBef>
                <a:spcPts val="135"/>
              </a:spcBef>
            </a:pPr>
            <a:r>
              <a:rPr sz="1400" spc="-60" dirty="0">
                <a:solidFill>
                  <a:srgbClr val="FFFFFF"/>
                </a:solidFill>
                <a:latin typeface="Arial"/>
                <a:cs typeface="Arial"/>
              </a:rPr>
              <a:t>Semantic </a:t>
            </a:r>
            <a:r>
              <a:rPr sz="1400" spc="-75" dirty="0">
                <a:solidFill>
                  <a:srgbClr val="FFFFFF"/>
                </a:solidFill>
                <a:latin typeface="Arial"/>
                <a:cs typeface="Arial"/>
              </a:rPr>
              <a:t>Parsing </a:t>
            </a:r>
            <a:r>
              <a:rPr sz="1400" spc="5" dirty="0">
                <a:solidFill>
                  <a:srgbClr val="FFFFFF"/>
                </a:solidFill>
                <a:latin typeface="Arial"/>
                <a:cs typeface="Arial"/>
              </a:rPr>
              <a:t>with </a:t>
            </a:r>
            <a:r>
              <a:rPr sz="1400" spc="-40" dirty="0">
                <a:solidFill>
                  <a:srgbClr val="FFFFFF"/>
                </a:solidFill>
                <a:latin typeface="Arial"/>
                <a:cs typeface="Arial"/>
              </a:rPr>
              <a:t>Dual</a:t>
            </a:r>
            <a:r>
              <a:rPr sz="1400" spc="-210" dirty="0">
                <a:solidFill>
                  <a:srgbClr val="FFFFFF"/>
                </a:solidFill>
                <a:latin typeface="Arial"/>
                <a:cs typeface="Arial"/>
              </a:rPr>
              <a:t> </a:t>
            </a:r>
            <a:r>
              <a:rPr sz="1400" spc="-65" dirty="0">
                <a:solidFill>
                  <a:srgbClr val="FFFFFF"/>
                </a:solidFill>
                <a:latin typeface="Arial"/>
                <a:cs typeface="Arial"/>
              </a:rPr>
              <a:t>Learning</a:t>
            </a:r>
            <a:endParaRPr sz="1400">
              <a:latin typeface="Arial"/>
              <a:cs typeface="Arial"/>
            </a:endParaRPr>
          </a:p>
          <a:p>
            <a:pPr marR="5080" algn="r">
              <a:lnSpc>
                <a:spcPct val="100000"/>
              </a:lnSpc>
              <a:spcBef>
                <a:spcPts val="110"/>
              </a:spcBef>
            </a:pPr>
            <a:r>
              <a:rPr sz="1400" spc="-50" dirty="0">
                <a:solidFill>
                  <a:srgbClr val="FFFFFF"/>
                </a:solidFill>
                <a:latin typeface="Arial"/>
                <a:cs typeface="Arial"/>
              </a:rPr>
              <a:t>——2019</a:t>
            </a:r>
            <a:r>
              <a:rPr sz="1400" spc="-20" dirty="0">
                <a:solidFill>
                  <a:srgbClr val="FFFFFF"/>
                </a:solidFill>
                <a:latin typeface="Arial"/>
                <a:cs typeface="Arial"/>
              </a:rPr>
              <a:t> </a:t>
            </a:r>
            <a:r>
              <a:rPr sz="1400" spc="-65" dirty="0">
                <a:solidFill>
                  <a:srgbClr val="FFFFFF"/>
                </a:solidFill>
                <a:latin typeface="Arial"/>
                <a:cs typeface="Arial"/>
              </a:rPr>
              <a:t>ACL</a:t>
            </a:r>
            <a:endParaRPr sz="1400">
              <a:latin typeface="Arial"/>
              <a:cs typeface="Arial"/>
            </a:endParaRPr>
          </a:p>
        </p:txBody>
      </p:sp>
      <p:sp>
        <p:nvSpPr>
          <p:cNvPr id="12" name="object 12"/>
          <p:cNvSpPr txBox="1"/>
          <p:nvPr/>
        </p:nvSpPr>
        <p:spPr>
          <a:xfrm>
            <a:off x="1231023" y="1046973"/>
            <a:ext cx="3296920" cy="191770"/>
          </a:xfrm>
          <a:prstGeom prst="rect">
            <a:avLst/>
          </a:prstGeom>
        </p:spPr>
        <p:txBody>
          <a:bodyPr vert="horz" wrap="square" lIns="0" tIns="11430" rIns="0" bIns="0" rtlCol="0">
            <a:spAutoFit/>
          </a:bodyPr>
          <a:lstStyle/>
          <a:p>
            <a:pPr marL="12700">
              <a:lnSpc>
                <a:spcPct val="100000"/>
              </a:lnSpc>
              <a:spcBef>
                <a:spcPts val="90"/>
              </a:spcBef>
            </a:pPr>
            <a:r>
              <a:rPr sz="1100" spc="-70" dirty="0">
                <a:latin typeface="Arial"/>
                <a:cs typeface="Arial"/>
              </a:rPr>
              <a:t>Ruisheng </a:t>
            </a:r>
            <a:r>
              <a:rPr sz="1100" spc="-35" dirty="0">
                <a:latin typeface="Arial"/>
                <a:cs typeface="Arial"/>
              </a:rPr>
              <a:t>Cao*, </a:t>
            </a:r>
            <a:r>
              <a:rPr sz="1100" spc="-90" dirty="0">
                <a:latin typeface="Arial"/>
                <a:cs typeface="Arial"/>
              </a:rPr>
              <a:t>Su </a:t>
            </a:r>
            <a:r>
              <a:rPr sz="1100" dirty="0">
                <a:latin typeface="Arial"/>
                <a:cs typeface="Arial"/>
              </a:rPr>
              <a:t>Zhu*, </a:t>
            </a:r>
            <a:r>
              <a:rPr sz="1100" spc="-85" dirty="0">
                <a:latin typeface="Arial"/>
                <a:cs typeface="Arial"/>
              </a:rPr>
              <a:t>Chen </a:t>
            </a:r>
            <a:r>
              <a:rPr sz="1100" spc="-15" dirty="0">
                <a:latin typeface="Arial"/>
                <a:cs typeface="Arial"/>
              </a:rPr>
              <a:t>Liu, </a:t>
            </a:r>
            <a:r>
              <a:rPr sz="1100" spc="-50" dirty="0">
                <a:latin typeface="Arial"/>
                <a:cs typeface="Arial"/>
              </a:rPr>
              <a:t>Jieyu </a:t>
            </a:r>
            <a:r>
              <a:rPr sz="1100" spc="-5" dirty="0">
                <a:latin typeface="Arial"/>
                <a:cs typeface="Arial"/>
              </a:rPr>
              <a:t>Li </a:t>
            </a:r>
            <a:r>
              <a:rPr sz="1100" spc="-65" dirty="0">
                <a:latin typeface="Arial"/>
                <a:cs typeface="Arial"/>
              </a:rPr>
              <a:t>and </a:t>
            </a:r>
            <a:r>
              <a:rPr sz="1100" spc="-20" dirty="0">
                <a:latin typeface="Arial"/>
                <a:cs typeface="Arial"/>
              </a:rPr>
              <a:t>Kai</a:t>
            </a:r>
            <a:r>
              <a:rPr sz="1100" spc="35" dirty="0">
                <a:latin typeface="Arial"/>
                <a:cs typeface="Arial"/>
              </a:rPr>
              <a:t> </a:t>
            </a:r>
            <a:r>
              <a:rPr sz="1100" spc="-80" dirty="0">
                <a:latin typeface="Arial"/>
                <a:cs typeface="Arial"/>
              </a:rPr>
              <a:t>Yu</a:t>
            </a:r>
            <a:endParaRPr sz="1100">
              <a:latin typeface="Arial"/>
              <a:cs typeface="Arial"/>
            </a:endParaRPr>
          </a:p>
        </p:txBody>
      </p:sp>
      <p:sp>
        <p:nvSpPr>
          <p:cNvPr id="13" name="object 13"/>
          <p:cNvSpPr/>
          <p:nvPr/>
        </p:nvSpPr>
        <p:spPr>
          <a:xfrm>
            <a:off x="2187651" y="1442853"/>
            <a:ext cx="645382" cy="64408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960852" y="1440246"/>
            <a:ext cx="647989" cy="647989"/>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463903" y="2094520"/>
            <a:ext cx="2831465" cy="750570"/>
          </a:xfrm>
          <a:prstGeom prst="rect">
            <a:avLst/>
          </a:prstGeom>
        </p:spPr>
        <p:txBody>
          <a:bodyPr vert="horz" wrap="square" lIns="0" tIns="12065" rIns="0" bIns="0" rtlCol="0">
            <a:spAutoFit/>
          </a:bodyPr>
          <a:lstStyle/>
          <a:p>
            <a:pPr marL="566420">
              <a:lnSpc>
                <a:spcPts val="955"/>
              </a:lnSpc>
              <a:spcBef>
                <a:spcPts val="95"/>
              </a:spcBef>
            </a:pPr>
            <a:r>
              <a:rPr sz="800" spc="5" dirty="0">
                <a:latin typeface="Arial"/>
                <a:cs typeface="Arial"/>
              </a:rPr>
              <a:t>MoE </a:t>
            </a:r>
            <a:r>
              <a:rPr sz="800" spc="-10" dirty="0">
                <a:latin typeface="Arial"/>
                <a:cs typeface="Arial"/>
              </a:rPr>
              <a:t>Key </a:t>
            </a:r>
            <a:r>
              <a:rPr sz="800" spc="-15" dirty="0">
                <a:latin typeface="Arial"/>
                <a:cs typeface="Arial"/>
              </a:rPr>
              <a:t>Lab </a:t>
            </a:r>
            <a:r>
              <a:rPr sz="800" spc="5" dirty="0">
                <a:latin typeface="Arial"/>
                <a:cs typeface="Arial"/>
              </a:rPr>
              <a:t>of </a:t>
            </a:r>
            <a:r>
              <a:rPr sz="800" spc="15" dirty="0">
                <a:latin typeface="Arial"/>
                <a:cs typeface="Arial"/>
              </a:rPr>
              <a:t>Artificial</a:t>
            </a:r>
            <a:r>
              <a:rPr sz="800" spc="-110" dirty="0">
                <a:latin typeface="Arial"/>
                <a:cs typeface="Arial"/>
              </a:rPr>
              <a:t> </a:t>
            </a:r>
            <a:r>
              <a:rPr sz="800" spc="-10" dirty="0">
                <a:latin typeface="Arial"/>
                <a:cs typeface="Arial"/>
              </a:rPr>
              <a:t>Intelligence</a:t>
            </a:r>
            <a:endParaRPr sz="800">
              <a:latin typeface="Arial"/>
              <a:cs typeface="Arial"/>
            </a:endParaRPr>
          </a:p>
          <a:p>
            <a:pPr marL="12700" marR="5080" algn="ctr">
              <a:lnSpc>
                <a:spcPts val="950"/>
              </a:lnSpc>
              <a:spcBef>
                <a:spcPts val="35"/>
              </a:spcBef>
            </a:pPr>
            <a:r>
              <a:rPr sz="800" spc="-25" dirty="0">
                <a:latin typeface="Arial"/>
                <a:cs typeface="Arial"/>
              </a:rPr>
              <a:t>SpeechLab, </a:t>
            </a:r>
            <a:r>
              <a:rPr sz="800" dirty="0">
                <a:latin typeface="Arial"/>
                <a:cs typeface="Arial"/>
              </a:rPr>
              <a:t>Department of </a:t>
            </a:r>
            <a:r>
              <a:rPr sz="800" spc="-10" dirty="0">
                <a:latin typeface="Arial"/>
                <a:cs typeface="Arial"/>
              </a:rPr>
              <a:t>Computer </a:t>
            </a:r>
            <a:r>
              <a:rPr sz="800" spc="-35" dirty="0">
                <a:latin typeface="Arial"/>
                <a:cs typeface="Arial"/>
              </a:rPr>
              <a:t>Science </a:t>
            </a:r>
            <a:r>
              <a:rPr sz="800" spc="-20" dirty="0">
                <a:latin typeface="Arial"/>
                <a:cs typeface="Arial"/>
              </a:rPr>
              <a:t>and </a:t>
            </a:r>
            <a:r>
              <a:rPr sz="800" spc="-15" dirty="0">
                <a:latin typeface="Arial"/>
                <a:cs typeface="Arial"/>
              </a:rPr>
              <a:t>Engineering  </a:t>
            </a:r>
            <a:r>
              <a:rPr sz="800" spc="-25" dirty="0">
                <a:latin typeface="Arial"/>
                <a:cs typeface="Arial"/>
              </a:rPr>
              <a:t>Shanghai </a:t>
            </a:r>
            <a:r>
              <a:rPr sz="800" spc="-10" dirty="0">
                <a:latin typeface="Arial"/>
                <a:cs typeface="Arial"/>
              </a:rPr>
              <a:t>Jiao Tong University, </a:t>
            </a:r>
            <a:r>
              <a:rPr sz="800" spc="-20" dirty="0">
                <a:latin typeface="Arial"/>
                <a:cs typeface="Arial"/>
              </a:rPr>
              <a:t>Shanghai,</a:t>
            </a:r>
            <a:r>
              <a:rPr sz="800" spc="155" dirty="0">
                <a:latin typeface="Arial"/>
                <a:cs typeface="Arial"/>
              </a:rPr>
              <a:t> </a:t>
            </a:r>
            <a:r>
              <a:rPr sz="800" spc="-20" dirty="0">
                <a:latin typeface="Arial"/>
                <a:cs typeface="Arial"/>
              </a:rPr>
              <a:t>China</a:t>
            </a:r>
            <a:endParaRPr sz="800">
              <a:latin typeface="Arial"/>
              <a:cs typeface="Arial"/>
            </a:endParaRPr>
          </a:p>
          <a:p>
            <a:pPr>
              <a:lnSpc>
                <a:spcPct val="100000"/>
              </a:lnSpc>
            </a:pPr>
            <a:endParaRPr sz="800">
              <a:latin typeface="Times New Roman"/>
              <a:cs typeface="Times New Roman"/>
            </a:endParaRPr>
          </a:p>
          <a:p>
            <a:pPr marL="635" algn="ctr">
              <a:lnSpc>
                <a:spcPct val="100000"/>
              </a:lnSpc>
              <a:spcBef>
                <a:spcPts val="585"/>
              </a:spcBef>
            </a:pPr>
            <a:r>
              <a:rPr sz="1100" spc="-50" dirty="0">
                <a:latin typeface="Arial"/>
                <a:cs typeface="Arial"/>
              </a:rPr>
              <a:t>Monday </a:t>
            </a:r>
            <a:r>
              <a:rPr sz="1100" spc="-15" dirty="0">
                <a:latin typeface="Arial"/>
                <a:cs typeface="Arial"/>
              </a:rPr>
              <a:t>29</a:t>
            </a:r>
            <a:r>
              <a:rPr sz="1200" spc="-22" baseline="27777" dirty="0">
                <a:latin typeface="Arial"/>
                <a:cs typeface="Arial"/>
              </a:rPr>
              <a:t>th </a:t>
            </a:r>
            <a:r>
              <a:rPr sz="1100" spc="-45" dirty="0">
                <a:latin typeface="Arial"/>
                <a:cs typeface="Arial"/>
              </a:rPr>
              <a:t>July,</a:t>
            </a:r>
            <a:r>
              <a:rPr sz="1100" spc="-114" dirty="0">
                <a:latin typeface="Arial"/>
                <a:cs typeface="Arial"/>
              </a:rPr>
              <a:t> </a:t>
            </a:r>
            <a:r>
              <a:rPr sz="1100" spc="-70" dirty="0">
                <a:latin typeface="Arial"/>
                <a:cs typeface="Arial"/>
              </a:rPr>
              <a:t>2019</a:t>
            </a:r>
            <a:endParaRPr sz="1100">
              <a:latin typeface="Arial"/>
              <a:cs typeface="Arial"/>
            </a:endParaRPr>
          </a:p>
        </p:txBody>
      </p:sp>
      <p:sp>
        <p:nvSpPr>
          <p:cNvPr id="16" name="object 16"/>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17" name="object 17"/>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18" name="object 18"/>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9" name="object 19"/>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21" name="object 21"/>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a:t>
            </a:fld>
            <a:r>
              <a:rPr spc="-20" dirty="0"/>
              <a:t> </a:t>
            </a:r>
            <a:r>
              <a:rPr spc="150" dirty="0"/>
              <a:t>/</a:t>
            </a:r>
            <a:r>
              <a:rPr spc="40" dirty="0"/>
              <a:t> </a:t>
            </a:r>
            <a:r>
              <a:rPr spc="-20" dirty="0"/>
              <a:t>28</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108200" cy="244475"/>
          </a:xfrm>
          <a:prstGeom prst="rect">
            <a:avLst/>
          </a:prstGeom>
        </p:spPr>
        <p:txBody>
          <a:bodyPr vert="horz" wrap="square" lIns="0" tIns="17145" rIns="0" bIns="0" rtlCol="0">
            <a:spAutoFit/>
          </a:bodyPr>
          <a:lstStyle/>
          <a:p>
            <a:pPr marL="12700">
              <a:lnSpc>
                <a:spcPct val="100000"/>
              </a:lnSpc>
              <a:spcBef>
                <a:spcPts val="135"/>
              </a:spcBef>
            </a:pPr>
            <a:r>
              <a:rPr sz="1400" spc="-40" dirty="0">
                <a:solidFill>
                  <a:srgbClr val="FFFFFF"/>
                </a:solidFill>
                <a:latin typeface="Arial"/>
                <a:cs typeface="Arial"/>
              </a:rPr>
              <a:t>1. loop starts </a:t>
            </a:r>
            <a:r>
              <a:rPr sz="1400" spc="-25" dirty="0">
                <a:solidFill>
                  <a:srgbClr val="FFFFFF"/>
                </a:solidFill>
                <a:latin typeface="Arial"/>
                <a:cs typeface="Arial"/>
              </a:rPr>
              <a:t>from</a:t>
            </a:r>
            <a:r>
              <a:rPr sz="1400" spc="-170" dirty="0">
                <a:solidFill>
                  <a:srgbClr val="FFFFFF"/>
                </a:solidFill>
                <a:latin typeface="Arial"/>
                <a:cs typeface="Arial"/>
              </a:rPr>
              <a:t> </a:t>
            </a:r>
            <a:r>
              <a:rPr sz="1400" spc="-55" dirty="0">
                <a:solidFill>
                  <a:srgbClr val="FFFFFF"/>
                </a:solidFill>
                <a:latin typeface="Arial"/>
                <a:cs typeface="Arial"/>
              </a:rPr>
              <a:t>question</a:t>
            </a:r>
            <a:endParaRPr sz="1400">
              <a:latin typeface="Arial"/>
              <a:cs typeface="Arial"/>
            </a:endParaRPr>
          </a:p>
        </p:txBody>
      </p:sp>
      <p:sp>
        <p:nvSpPr>
          <p:cNvPr id="4" name="object 4"/>
          <p:cNvSpPr/>
          <p:nvPr/>
        </p:nvSpPr>
        <p:spPr>
          <a:xfrm>
            <a:off x="224262" y="557279"/>
            <a:ext cx="5307493" cy="23088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10</a:t>
            </a:fld>
            <a:r>
              <a:rPr spc="-20" dirty="0"/>
              <a:t> </a:t>
            </a:r>
            <a:r>
              <a:rPr spc="150" dirty="0"/>
              <a:t>/</a:t>
            </a:r>
            <a:r>
              <a:rPr spc="40" dirty="0"/>
              <a:t> </a:t>
            </a:r>
            <a:r>
              <a:rPr spc="-20" dirty="0"/>
              <a:t>28</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108200" cy="244475"/>
          </a:xfrm>
          <a:prstGeom prst="rect">
            <a:avLst/>
          </a:prstGeom>
        </p:spPr>
        <p:txBody>
          <a:bodyPr vert="horz" wrap="square" lIns="0" tIns="17145" rIns="0" bIns="0" rtlCol="0">
            <a:spAutoFit/>
          </a:bodyPr>
          <a:lstStyle/>
          <a:p>
            <a:pPr marL="12700">
              <a:lnSpc>
                <a:spcPct val="100000"/>
              </a:lnSpc>
              <a:spcBef>
                <a:spcPts val="135"/>
              </a:spcBef>
            </a:pPr>
            <a:r>
              <a:rPr sz="1400" spc="-40" dirty="0">
                <a:solidFill>
                  <a:srgbClr val="FFFFFF"/>
                </a:solidFill>
                <a:latin typeface="Arial"/>
                <a:cs typeface="Arial"/>
              </a:rPr>
              <a:t>1. loop starts </a:t>
            </a:r>
            <a:r>
              <a:rPr sz="1400" spc="-25" dirty="0">
                <a:solidFill>
                  <a:srgbClr val="FFFFFF"/>
                </a:solidFill>
                <a:latin typeface="Arial"/>
                <a:cs typeface="Arial"/>
              </a:rPr>
              <a:t>from</a:t>
            </a:r>
            <a:r>
              <a:rPr sz="1400" spc="-170" dirty="0">
                <a:solidFill>
                  <a:srgbClr val="FFFFFF"/>
                </a:solidFill>
                <a:latin typeface="Arial"/>
                <a:cs typeface="Arial"/>
              </a:rPr>
              <a:t> </a:t>
            </a:r>
            <a:r>
              <a:rPr sz="1400" spc="-55" dirty="0">
                <a:solidFill>
                  <a:srgbClr val="FFFFFF"/>
                </a:solidFill>
                <a:latin typeface="Arial"/>
                <a:cs typeface="Arial"/>
              </a:rPr>
              <a:t>question</a:t>
            </a:r>
            <a:endParaRPr sz="1400">
              <a:latin typeface="Arial"/>
              <a:cs typeface="Arial"/>
            </a:endParaRPr>
          </a:p>
        </p:txBody>
      </p:sp>
      <p:sp>
        <p:nvSpPr>
          <p:cNvPr id="4" name="object 4"/>
          <p:cNvSpPr/>
          <p:nvPr/>
        </p:nvSpPr>
        <p:spPr>
          <a:xfrm>
            <a:off x="216001" y="473305"/>
            <a:ext cx="5328144" cy="26888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11</a:t>
            </a:fld>
            <a:r>
              <a:rPr spc="-20" dirty="0"/>
              <a:t> </a:t>
            </a:r>
            <a:r>
              <a:rPr spc="150" dirty="0"/>
              <a:t>/</a:t>
            </a:r>
            <a:r>
              <a:rPr spc="40" dirty="0"/>
              <a:t> </a:t>
            </a:r>
            <a:r>
              <a:rPr spc="-20" dirty="0"/>
              <a:t>28</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359660" cy="244475"/>
          </a:xfrm>
          <a:prstGeom prst="rect">
            <a:avLst/>
          </a:prstGeom>
        </p:spPr>
        <p:txBody>
          <a:bodyPr vert="horz" wrap="square" lIns="0" tIns="17145" rIns="0" bIns="0" rtlCol="0">
            <a:spAutoFit/>
          </a:bodyPr>
          <a:lstStyle/>
          <a:p>
            <a:pPr marL="12700">
              <a:lnSpc>
                <a:spcPct val="100000"/>
              </a:lnSpc>
              <a:spcBef>
                <a:spcPts val="135"/>
              </a:spcBef>
            </a:pPr>
            <a:r>
              <a:rPr sz="1400" spc="-40" dirty="0">
                <a:solidFill>
                  <a:srgbClr val="FFFFFF"/>
                </a:solidFill>
                <a:latin typeface="Arial"/>
                <a:cs typeface="Arial"/>
              </a:rPr>
              <a:t>2. loop starts </a:t>
            </a:r>
            <a:r>
              <a:rPr sz="1400" spc="-25" dirty="0">
                <a:solidFill>
                  <a:srgbClr val="FFFFFF"/>
                </a:solidFill>
                <a:latin typeface="Arial"/>
                <a:cs typeface="Arial"/>
              </a:rPr>
              <a:t>from </a:t>
            </a:r>
            <a:r>
              <a:rPr sz="1400" spc="-45" dirty="0">
                <a:solidFill>
                  <a:srgbClr val="FFFFFF"/>
                </a:solidFill>
                <a:latin typeface="Arial"/>
                <a:cs typeface="Arial"/>
              </a:rPr>
              <a:t>logical</a:t>
            </a:r>
            <a:r>
              <a:rPr sz="1400" spc="-20" dirty="0">
                <a:solidFill>
                  <a:srgbClr val="FFFFFF"/>
                </a:solidFill>
                <a:latin typeface="Arial"/>
                <a:cs typeface="Arial"/>
              </a:rPr>
              <a:t> </a:t>
            </a:r>
            <a:r>
              <a:rPr sz="1400" spc="-35" dirty="0">
                <a:solidFill>
                  <a:srgbClr val="FFFFFF"/>
                </a:solidFill>
                <a:latin typeface="Arial"/>
                <a:cs typeface="Arial"/>
              </a:rPr>
              <a:t>form</a:t>
            </a:r>
            <a:endParaRPr sz="1400">
              <a:latin typeface="Arial"/>
              <a:cs typeface="Arial"/>
            </a:endParaRPr>
          </a:p>
        </p:txBody>
      </p:sp>
      <p:sp>
        <p:nvSpPr>
          <p:cNvPr id="4" name="object 4"/>
          <p:cNvSpPr/>
          <p:nvPr/>
        </p:nvSpPr>
        <p:spPr>
          <a:xfrm>
            <a:off x="224268" y="610131"/>
            <a:ext cx="5311507" cy="22692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12</a:t>
            </a:fld>
            <a:r>
              <a:rPr spc="-20" dirty="0"/>
              <a:t> </a:t>
            </a:r>
            <a:r>
              <a:rPr spc="150" dirty="0"/>
              <a:t>/</a:t>
            </a:r>
            <a:r>
              <a:rPr spc="40" dirty="0"/>
              <a:t> </a:t>
            </a:r>
            <a:r>
              <a:rPr spc="-20" dirty="0"/>
              <a:t>28</a:t>
            </a: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359660" cy="244475"/>
          </a:xfrm>
          <a:prstGeom prst="rect">
            <a:avLst/>
          </a:prstGeom>
        </p:spPr>
        <p:txBody>
          <a:bodyPr vert="horz" wrap="square" lIns="0" tIns="17145" rIns="0" bIns="0" rtlCol="0">
            <a:spAutoFit/>
          </a:bodyPr>
          <a:lstStyle/>
          <a:p>
            <a:pPr marL="12700">
              <a:lnSpc>
                <a:spcPct val="100000"/>
              </a:lnSpc>
              <a:spcBef>
                <a:spcPts val="135"/>
              </a:spcBef>
            </a:pPr>
            <a:r>
              <a:rPr sz="1400" spc="-40" dirty="0">
                <a:solidFill>
                  <a:srgbClr val="FFFFFF"/>
                </a:solidFill>
                <a:latin typeface="Arial"/>
                <a:cs typeface="Arial"/>
              </a:rPr>
              <a:t>2. loop starts </a:t>
            </a:r>
            <a:r>
              <a:rPr sz="1400" spc="-25" dirty="0">
                <a:solidFill>
                  <a:srgbClr val="FFFFFF"/>
                </a:solidFill>
                <a:latin typeface="Arial"/>
                <a:cs typeface="Arial"/>
              </a:rPr>
              <a:t>from </a:t>
            </a:r>
            <a:r>
              <a:rPr sz="1400" spc="-45" dirty="0">
                <a:solidFill>
                  <a:srgbClr val="FFFFFF"/>
                </a:solidFill>
                <a:latin typeface="Arial"/>
                <a:cs typeface="Arial"/>
              </a:rPr>
              <a:t>logical</a:t>
            </a:r>
            <a:r>
              <a:rPr sz="1400" spc="-20" dirty="0">
                <a:solidFill>
                  <a:srgbClr val="FFFFFF"/>
                </a:solidFill>
                <a:latin typeface="Arial"/>
                <a:cs typeface="Arial"/>
              </a:rPr>
              <a:t> </a:t>
            </a:r>
            <a:r>
              <a:rPr sz="1400" spc="-35" dirty="0">
                <a:solidFill>
                  <a:srgbClr val="FFFFFF"/>
                </a:solidFill>
                <a:latin typeface="Arial"/>
                <a:cs typeface="Arial"/>
              </a:rPr>
              <a:t>form</a:t>
            </a:r>
            <a:endParaRPr sz="1400">
              <a:latin typeface="Arial"/>
              <a:cs typeface="Arial"/>
            </a:endParaRPr>
          </a:p>
        </p:txBody>
      </p:sp>
      <p:sp>
        <p:nvSpPr>
          <p:cNvPr id="4" name="object 4"/>
          <p:cNvSpPr/>
          <p:nvPr/>
        </p:nvSpPr>
        <p:spPr>
          <a:xfrm>
            <a:off x="249380" y="586992"/>
            <a:ext cx="5244620" cy="22780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13</a:t>
            </a:fld>
            <a:r>
              <a:rPr spc="-20" dirty="0"/>
              <a:t> </a:t>
            </a:r>
            <a:r>
              <a:rPr spc="150" dirty="0"/>
              <a:t>/</a:t>
            </a:r>
            <a:r>
              <a:rPr spc="40" dirty="0"/>
              <a:t> </a:t>
            </a:r>
            <a:r>
              <a:rPr spc="-20" dirty="0"/>
              <a:t>28</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chemeClr val="bg1">
                  <a:lumMod val="85000"/>
                </a:schemeClr>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sz="1100" spc="-3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Dual </a:t>
            </a:r>
            <a:r>
              <a:rPr sz="1100" spc="-5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Learning </a:t>
            </a:r>
            <a:r>
              <a:rPr sz="1100" spc="-60"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Framework </a:t>
            </a:r>
            <a:r>
              <a:rPr sz="1100" spc="-2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for </a:t>
            </a:r>
            <a:r>
              <a:rPr sz="1100" spc="-5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1100" spc="-6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1100" spc="-60">
                <a:solidFill>
                  <a:schemeClr val="bg1">
                    <a:lumMod val="85000"/>
                  </a:schemeClr>
                </a:solidFill>
                <a:latin typeface="Arial"/>
                <a:cs typeface="Arial"/>
              </a:rPr>
              <a:t> </a:t>
            </a:r>
            <a:endParaRPr lang="en-US" altLang="zh-CN" sz="1100" spc="-60">
              <a:solidFill>
                <a:schemeClr val="bg1">
                  <a:lumMod val="85000"/>
                </a:schemeClr>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rgbClr val="3B3BFF"/>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rgbClr val="3B3BFF"/>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rgbClr val="3B3BFF"/>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rgbClr val="3B3BFF"/>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chemeClr val="bg1">
                    <a:lumMod val="85000"/>
                  </a:schemeClr>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chemeClr val="bg1">
                  <a:lumMod val="85000"/>
                </a:schemeClr>
              </a:solidFill>
              <a:latin typeface="Arial"/>
              <a:cs typeface="Arial"/>
            </a:endParaRPr>
          </a:p>
        </p:txBody>
      </p:sp>
      <p:sp>
        <p:nvSpPr>
          <p:cNvPr id="4" name="object 4"/>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5" name="object 5"/>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6" name="object 6"/>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9" name="object 9"/>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14</a:t>
            </a:fld>
            <a:r>
              <a:rPr spc="-20" dirty="0"/>
              <a:t> </a:t>
            </a:r>
            <a:r>
              <a:rPr spc="150" dirty="0"/>
              <a:t>/</a:t>
            </a:r>
            <a:r>
              <a:rPr spc="40" dirty="0"/>
              <a:t> </a:t>
            </a:r>
            <a:r>
              <a:rPr spc="-20" dirty="0"/>
              <a:t>28</a:t>
            </a:r>
          </a:p>
        </p:txBody>
      </p:sp>
    </p:spTree>
    <p:extLst>
      <p:ext uri="{BB962C8B-B14F-4D97-AF65-F5344CB8AC3E}">
        <p14:creationId xmlns:p14="http://schemas.microsoft.com/office/powerpoint/2010/main" val="750061355"/>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2222500" cy="244475"/>
          </a:xfrm>
          <a:prstGeom prst="rect">
            <a:avLst/>
          </a:prstGeom>
        </p:spPr>
        <p:txBody>
          <a:bodyPr vert="horz" wrap="square" lIns="0" tIns="17145" rIns="0" bIns="0" rtlCol="0">
            <a:spAutoFit/>
          </a:bodyPr>
          <a:lstStyle/>
          <a:p>
            <a:pPr marL="12700">
              <a:lnSpc>
                <a:spcPct val="100000"/>
              </a:lnSpc>
              <a:spcBef>
                <a:spcPts val="135"/>
              </a:spcBef>
            </a:pPr>
            <a:r>
              <a:rPr spc="-80" dirty="0"/>
              <a:t>Synthesize more </a:t>
            </a:r>
            <a:r>
              <a:rPr spc="-45" dirty="0"/>
              <a:t>logical</a:t>
            </a:r>
            <a:r>
              <a:rPr spc="-229" dirty="0"/>
              <a:t> </a:t>
            </a:r>
            <a:r>
              <a:rPr spc="-60" dirty="0"/>
              <a:t>forms</a:t>
            </a:r>
          </a:p>
        </p:txBody>
      </p:sp>
      <p:sp>
        <p:nvSpPr>
          <p:cNvPr id="3" name="object 3"/>
          <p:cNvSpPr txBox="1"/>
          <p:nvPr/>
        </p:nvSpPr>
        <p:spPr>
          <a:xfrm>
            <a:off x="347852" y="527455"/>
            <a:ext cx="4881880" cy="180819"/>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sz="1100" spc="-50" dirty="0">
                <a:latin typeface="Arial"/>
                <a:cs typeface="Arial"/>
              </a:rPr>
              <a:t>Sampling </a:t>
            </a:r>
            <a:r>
              <a:rPr sz="1100" spc="-65" dirty="0">
                <a:latin typeface="Arial"/>
                <a:cs typeface="Arial"/>
              </a:rPr>
              <a:t>and </a:t>
            </a:r>
            <a:r>
              <a:rPr sz="1100" spc="-25" dirty="0">
                <a:latin typeface="Arial"/>
                <a:cs typeface="Arial"/>
              </a:rPr>
              <a:t>modification </a:t>
            </a:r>
            <a:r>
              <a:rPr sz="1100" spc="-95" dirty="0">
                <a:latin typeface="Arial"/>
                <a:cs typeface="Arial"/>
              </a:rPr>
              <a:t>based </a:t>
            </a:r>
            <a:r>
              <a:rPr sz="1100" spc="-60" dirty="0">
                <a:latin typeface="Arial"/>
                <a:cs typeface="Arial"/>
              </a:rPr>
              <a:t>on </a:t>
            </a:r>
            <a:r>
              <a:rPr sz="1100" spc="-35" dirty="0">
                <a:latin typeface="Arial"/>
                <a:cs typeface="Arial"/>
              </a:rPr>
              <a:t>ontology </a:t>
            </a:r>
            <a:r>
              <a:rPr sz="1100" spc="-45" dirty="0">
                <a:latin typeface="Arial"/>
                <a:cs typeface="Arial"/>
              </a:rPr>
              <a:t>(4592 </a:t>
            </a:r>
            <a:r>
              <a:rPr sz="1100" spc="-70" dirty="0">
                <a:latin typeface="Arial"/>
                <a:cs typeface="Arial"/>
              </a:rPr>
              <a:t>more </a:t>
            </a:r>
            <a:r>
              <a:rPr sz="1100" spc="-35" dirty="0">
                <a:latin typeface="Arial"/>
                <a:cs typeface="Arial"/>
              </a:rPr>
              <a:t>logical </a:t>
            </a:r>
            <a:r>
              <a:rPr sz="1100" spc="-50" dirty="0">
                <a:latin typeface="Arial"/>
                <a:cs typeface="Arial"/>
              </a:rPr>
              <a:t>forms </a:t>
            </a:r>
            <a:r>
              <a:rPr sz="1100" spc="-25">
                <a:latin typeface="Arial"/>
                <a:cs typeface="Arial"/>
              </a:rPr>
              <a:t>for</a:t>
            </a:r>
            <a:r>
              <a:rPr sz="1100" spc="-10">
                <a:latin typeface="Arial"/>
                <a:cs typeface="Arial"/>
              </a:rPr>
              <a:t> </a:t>
            </a:r>
            <a:r>
              <a:rPr sz="1100" spc="95">
                <a:latin typeface="Times New Roman"/>
                <a:cs typeface="Times New Roman"/>
              </a:rPr>
              <a:t>A</a:t>
            </a:r>
            <a:r>
              <a:rPr lang="en-US" sz="1100" spc="95">
                <a:latin typeface="Times New Roman"/>
                <a:cs typeface="Times New Roman"/>
              </a:rPr>
              <a:t>TIS</a:t>
            </a:r>
            <a:r>
              <a:rPr sz="1100" spc="95">
                <a:latin typeface="Arial"/>
                <a:cs typeface="Arial"/>
              </a:rPr>
              <a:t>)</a:t>
            </a:r>
            <a:endParaRPr sz="1100">
              <a:latin typeface="Arial"/>
              <a:cs typeface="Arial"/>
            </a:endParaRPr>
          </a:p>
        </p:txBody>
      </p:sp>
      <p:sp>
        <p:nvSpPr>
          <p:cNvPr id="4" name="object 4"/>
          <p:cNvSpPr/>
          <p:nvPr/>
        </p:nvSpPr>
        <p:spPr>
          <a:xfrm>
            <a:off x="1762212" y="789383"/>
            <a:ext cx="2563144" cy="189477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47852" y="2749002"/>
            <a:ext cx="4725670" cy="180819"/>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sz="1100" spc="-20" dirty="0">
                <a:latin typeface="Arial"/>
                <a:cs typeface="Arial"/>
              </a:rPr>
              <a:t>Directly </a:t>
            </a:r>
            <a:r>
              <a:rPr sz="1100" spc="-70" dirty="0">
                <a:latin typeface="Arial"/>
                <a:cs typeface="Arial"/>
              </a:rPr>
              <a:t>revise </a:t>
            </a:r>
            <a:r>
              <a:rPr sz="1100" spc="-55" dirty="0">
                <a:latin typeface="Arial"/>
                <a:cs typeface="Arial"/>
              </a:rPr>
              <a:t>grammar </a:t>
            </a:r>
            <a:r>
              <a:rPr sz="1100" spc="-60" dirty="0">
                <a:latin typeface="Arial"/>
                <a:cs typeface="Arial"/>
              </a:rPr>
              <a:t>rules </a:t>
            </a:r>
            <a:r>
              <a:rPr sz="1100" spc="-60">
                <a:latin typeface="Arial"/>
                <a:cs typeface="Arial"/>
              </a:rPr>
              <a:t>on </a:t>
            </a:r>
            <a:r>
              <a:rPr lang="en-US" altLang="zh-CN" sz="1100" spc="-60">
                <a:latin typeface="Arial"/>
                <a:cs typeface="Arial"/>
              </a:rPr>
              <a:t> </a:t>
            </a:r>
            <a:r>
              <a:rPr sz="1100" spc="150">
                <a:latin typeface="Times New Roman"/>
                <a:cs typeface="Times New Roman"/>
              </a:rPr>
              <a:t>Overnight</a:t>
            </a:r>
            <a:r>
              <a:rPr sz="1100" spc="315">
                <a:latin typeface="Times New Roman"/>
                <a:cs typeface="Times New Roman"/>
              </a:rPr>
              <a:t> </a:t>
            </a:r>
            <a:r>
              <a:rPr sz="1100" spc="-40" dirty="0">
                <a:latin typeface="Arial"/>
                <a:cs typeface="Arial"/>
              </a:rPr>
              <a:t>(500 </a:t>
            </a:r>
            <a:r>
              <a:rPr sz="1100" spc="-70" dirty="0">
                <a:latin typeface="Arial"/>
                <a:cs typeface="Arial"/>
              </a:rPr>
              <a:t>more </a:t>
            </a:r>
            <a:r>
              <a:rPr sz="1100" spc="-35" dirty="0">
                <a:latin typeface="Arial"/>
                <a:cs typeface="Arial"/>
              </a:rPr>
              <a:t>logical </a:t>
            </a:r>
            <a:r>
              <a:rPr sz="1100" spc="-50" dirty="0">
                <a:latin typeface="Arial"/>
                <a:cs typeface="Arial"/>
              </a:rPr>
              <a:t>forms </a:t>
            </a:r>
            <a:r>
              <a:rPr sz="1100" spc="-60" dirty="0">
                <a:latin typeface="Arial"/>
                <a:cs typeface="Arial"/>
              </a:rPr>
              <a:t>on </a:t>
            </a:r>
            <a:r>
              <a:rPr sz="1100" spc="-40" dirty="0">
                <a:latin typeface="Arial"/>
                <a:cs typeface="Arial"/>
              </a:rPr>
              <a:t>avg)</a:t>
            </a:r>
            <a:endParaRPr sz="1100">
              <a:latin typeface="Arial"/>
              <a:cs typeface="Arial"/>
            </a:endParaRPr>
          </a:p>
        </p:txBody>
      </p:sp>
      <p:sp>
        <p:nvSpPr>
          <p:cNvPr id="6" name="object 6"/>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7" name="object 7"/>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8" name="object 8"/>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1" name="object 11"/>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15</a:t>
            </a:fld>
            <a:r>
              <a:rPr spc="-20" dirty="0"/>
              <a:t> </a:t>
            </a:r>
            <a:r>
              <a:rPr spc="150" dirty="0"/>
              <a:t>/</a:t>
            </a:r>
            <a:r>
              <a:rPr spc="40" dirty="0"/>
              <a:t> </a:t>
            </a:r>
            <a:r>
              <a:rPr spc="-20" dirty="0"/>
              <a:t>28</a:t>
            </a: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055370" cy="244475"/>
          </a:xfrm>
          <a:prstGeom prst="rect">
            <a:avLst/>
          </a:prstGeom>
        </p:spPr>
        <p:txBody>
          <a:bodyPr vert="horz" wrap="square" lIns="0" tIns="17145" rIns="0" bIns="0" rtlCol="0">
            <a:spAutoFit/>
          </a:bodyPr>
          <a:lstStyle/>
          <a:p>
            <a:pPr marL="12700">
              <a:lnSpc>
                <a:spcPct val="100000"/>
              </a:lnSpc>
              <a:spcBef>
                <a:spcPts val="135"/>
              </a:spcBef>
            </a:pPr>
            <a:r>
              <a:rPr sz="1400" spc="-65" dirty="0">
                <a:solidFill>
                  <a:srgbClr val="FFFFFF"/>
                </a:solidFill>
                <a:latin typeface="Arial"/>
                <a:cs typeface="Arial"/>
              </a:rPr>
              <a:t>Results:</a:t>
            </a:r>
            <a:r>
              <a:rPr sz="1400" spc="170" dirty="0">
                <a:solidFill>
                  <a:srgbClr val="FFFFFF"/>
                </a:solidFill>
                <a:latin typeface="Arial"/>
                <a:cs typeface="Arial"/>
              </a:rPr>
              <a:t> </a:t>
            </a:r>
            <a:r>
              <a:rPr sz="1400" spc="-50" dirty="0">
                <a:solidFill>
                  <a:srgbClr val="FFFFFF"/>
                </a:solidFill>
                <a:latin typeface="Arial"/>
                <a:cs typeface="Arial"/>
              </a:rPr>
              <a:t>ATIS</a:t>
            </a:r>
            <a:endParaRPr sz="1400">
              <a:latin typeface="Arial"/>
              <a:cs typeface="Arial"/>
            </a:endParaRPr>
          </a:p>
        </p:txBody>
      </p:sp>
      <p:sp>
        <p:nvSpPr>
          <p:cNvPr id="4" name="object 4"/>
          <p:cNvSpPr/>
          <p:nvPr/>
        </p:nvSpPr>
        <p:spPr>
          <a:xfrm>
            <a:off x="216001" y="473319"/>
            <a:ext cx="5327900" cy="266048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16</a:t>
            </a:fld>
            <a:r>
              <a:rPr spc="-20" dirty="0"/>
              <a:t> </a:t>
            </a:r>
            <a:r>
              <a:rPr spc="150" dirty="0"/>
              <a:t>/</a:t>
            </a:r>
            <a:r>
              <a:rPr spc="40" dirty="0"/>
              <a:t> </a:t>
            </a:r>
            <a:r>
              <a:rPr spc="-20" dirty="0"/>
              <a:t>28</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687195" cy="244475"/>
          </a:xfrm>
          <a:prstGeom prst="rect">
            <a:avLst/>
          </a:prstGeom>
        </p:spPr>
        <p:txBody>
          <a:bodyPr vert="horz" wrap="square" lIns="0" tIns="17145" rIns="0" bIns="0" rtlCol="0">
            <a:spAutoFit/>
          </a:bodyPr>
          <a:lstStyle/>
          <a:p>
            <a:pPr marL="12700">
              <a:lnSpc>
                <a:spcPct val="100000"/>
              </a:lnSpc>
              <a:spcBef>
                <a:spcPts val="135"/>
              </a:spcBef>
            </a:pPr>
            <a:r>
              <a:rPr sz="1400" spc="-65" dirty="0">
                <a:solidFill>
                  <a:srgbClr val="FFFFFF"/>
                </a:solidFill>
                <a:latin typeface="Arial"/>
                <a:cs typeface="Arial"/>
              </a:rPr>
              <a:t>Results:</a:t>
            </a:r>
            <a:r>
              <a:rPr sz="1400" spc="185" dirty="0">
                <a:solidFill>
                  <a:srgbClr val="FFFFFF"/>
                </a:solidFill>
                <a:latin typeface="Arial"/>
                <a:cs typeface="Arial"/>
              </a:rPr>
              <a:t> </a:t>
            </a:r>
            <a:r>
              <a:rPr sz="1400" spc="-50" dirty="0">
                <a:solidFill>
                  <a:srgbClr val="FFFFFF"/>
                </a:solidFill>
                <a:latin typeface="Arial"/>
                <a:cs typeface="Arial"/>
              </a:rPr>
              <a:t>OVERNIGHT</a:t>
            </a:r>
            <a:endParaRPr sz="1400">
              <a:latin typeface="Arial"/>
              <a:cs typeface="Arial"/>
            </a:endParaRPr>
          </a:p>
        </p:txBody>
      </p:sp>
      <p:sp>
        <p:nvSpPr>
          <p:cNvPr id="4" name="object 4"/>
          <p:cNvSpPr/>
          <p:nvPr/>
        </p:nvSpPr>
        <p:spPr>
          <a:xfrm>
            <a:off x="216001" y="473319"/>
            <a:ext cx="5327900" cy="266048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17</a:t>
            </a:fld>
            <a:r>
              <a:rPr spc="-20" dirty="0"/>
              <a:t> </a:t>
            </a:r>
            <a:r>
              <a:rPr spc="150" dirty="0"/>
              <a:t>/</a:t>
            </a:r>
            <a:r>
              <a:rPr spc="40" dirty="0"/>
              <a:t> </a:t>
            </a:r>
            <a:r>
              <a:rPr spc="-20" dirty="0"/>
              <a:t>28</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4166870" cy="244475"/>
          </a:xfrm>
          <a:prstGeom prst="rect">
            <a:avLst/>
          </a:prstGeom>
        </p:spPr>
        <p:txBody>
          <a:bodyPr vert="horz" wrap="square" lIns="0" tIns="17145" rIns="0" bIns="0" rtlCol="0">
            <a:spAutoFit/>
          </a:bodyPr>
          <a:lstStyle/>
          <a:p>
            <a:pPr marL="12700">
              <a:lnSpc>
                <a:spcPct val="100000"/>
              </a:lnSpc>
              <a:spcBef>
                <a:spcPts val="135"/>
              </a:spcBef>
            </a:pPr>
            <a:r>
              <a:rPr sz="1400" spc="-80" dirty="0">
                <a:solidFill>
                  <a:srgbClr val="FFFFFF"/>
                </a:solidFill>
                <a:latin typeface="Arial"/>
                <a:cs typeface="Arial"/>
              </a:rPr>
              <a:t>Semi-supervised </a:t>
            </a:r>
            <a:r>
              <a:rPr sz="1400" spc="-50" dirty="0">
                <a:solidFill>
                  <a:srgbClr val="FFFFFF"/>
                </a:solidFill>
                <a:latin typeface="Arial"/>
                <a:cs typeface="Arial"/>
              </a:rPr>
              <a:t>experiment:</a:t>
            </a:r>
            <a:r>
              <a:rPr sz="1400" spc="150" dirty="0">
                <a:solidFill>
                  <a:srgbClr val="FFFFFF"/>
                </a:solidFill>
                <a:latin typeface="Arial"/>
                <a:cs typeface="Arial"/>
              </a:rPr>
              <a:t> </a:t>
            </a:r>
            <a:r>
              <a:rPr sz="1400" spc="-55" dirty="0">
                <a:solidFill>
                  <a:srgbClr val="FFFFFF"/>
                </a:solidFill>
                <a:latin typeface="Arial"/>
                <a:cs typeface="Arial"/>
              </a:rPr>
              <a:t>50%labeled/50%unlabeled</a:t>
            </a:r>
            <a:endParaRPr sz="1400">
              <a:latin typeface="Arial"/>
              <a:cs typeface="Arial"/>
            </a:endParaRPr>
          </a:p>
        </p:txBody>
      </p:sp>
      <p:sp>
        <p:nvSpPr>
          <p:cNvPr id="4" name="object 4"/>
          <p:cNvSpPr/>
          <p:nvPr/>
        </p:nvSpPr>
        <p:spPr>
          <a:xfrm>
            <a:off x="216001" y="473319"/>
            <a:ext cx="5327900" cy="266048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18</a:t>
            </a:fld>
            <a:r>
              <a:rPr spc="-20" dirty="0"/>
              <a:t> </a:t>
            </a:r>
            <a:r>
              <a:rPr spc="150" dirty="0"/>
              <a:t>/</a:t>
            </a:r>
            <a:r>
              <a:rPr spc="40" dirty="0"/>
              <a:t> </a:t>
            </a:r>
            <a:r>
              <a:rPr spc="-20" dirty="0"/>
              <a:t>28</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chemeClr val="bg1">
                  <a:lumMod val="85000"/>
                </a:schemeClr>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sz="1100" spc="-3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Dual </a:t>
            </a:r>
            <a:r>
              <a:rPr sz="1100" spc="-5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Learning </a:t>
            </a:r>
            <a:r>
              <a:rPr sz="1100" spc="-60"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Framework </a:t>
            </a:r>
            <a:r>
              <a:rPr sz="1100" spc="-2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for </a:t>
            </a:r>
            <a:r>
              <a:rPr sz="1100" spc="-5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1100" spc="-6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1100" spc="-60">
                <a:solidFill>
                  <a:schemeClr val="bg1">
                    <a:lumMod val="85000"/>
                  </a:schemeClr>
                </a:solidFill>
                <a:latin typeface="Arial"/>
                <a:cs typeface="Arial"/>
              </a:rPr>
              <a:t> </a:t>
            </a:r>
            <a:endParaRPr lang="en-US" altLang="zh-CN" sz="1100" spc="-60">
              <a:solidFill>
                <a:schemeClr val="bg1">
                  <a:lumMod val="85000"/>
                </a:schemeClr>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chemeClr val="bg1">
                  <a:lumMod val="85000"/>
                </a:schemeClr>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rgbClr val="3B3BFF"/>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rgbClr val="3B3BFF"/>
              </a:solidFill>
              <a:latin typeface="Arial"/>
              <a:cs typeface="Arial"/>
            </a:endParaRPr>
          </a:p>
        </p:txBody>
      </p:sp>
      <p:sp>
        <p:nvSpPr>
          <p:cNvPr id="4" name="object 4"/>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5" name="object 5"/>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6" name="object 6"/>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9" name="object 9"/>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19</a:t>
            </a:fld>
            <a:r>
              <a:rPr spc="-20" dirty="0"/>
              <a:t> </a:t>
            </a:r>
            <a:r>
              <a:rPr spc="150" dirty="0"/>
              <a:t>/</a:t>
            </a:r>
            <a:r>
              <a:rPr spc="40" dirty="0"/>
              <a:t> </a:t>
            </a:r>
            <a:r>
              <a:rPr spc="-20" dirty="0"/>
              <a:t>28</a:t>
            </a:r>
          </a:p>
        </p:txBody>
      </p:sp>
    </p:spTree>
    <p:extLst>
      <p:ext uri="{BB962C8B-B14F-4D97-AF65-F5344CB8AC3E}">
        <p14:creationId xmlns:p14="http://schemas.microsoft.com/office/powerpoint/2010/main" val="664650088"/>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rgbClr val="3B3BFF"/>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rgbClr val="3B3BFF"/>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sz="1100" spc="-35">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Dual </a:t>
            </a:r>
            <a:r>
              <a:rPr sz="1100" spc="-5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Learning </a:t>
            </a:r>
            <a:r>
              <a:rPr sz="1100" spc="-60"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Framework </a:t>
            </a:r>
            <a:r>
              <a:rPr sz="1100" spc="-2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for </a:t>
            </a:r>
            <a:r>
              <a:rPr sz="1100" spc="-55" dirty="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1100" spc="-60">
                <a:solidFill>
                  <a:schemeClr val="bg1">
                    <a:lumMod val="85000"/>
                  </a:schemeClr>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1100" spc="-60">
                <a:solidFill>
                  <a:schemeClr val="bg1">
                    <a:lumMod val="85000"/>
                  </a:schemeClr>
                </a:solidFill>
                <a:latin typeface="Arial"/>
                <a:cs typeface="Arial"/>
              </a:rPr>
              <a:t> </a:t>
            </a:r>
            <a:endParaRPr lang="en-US" altLang="zh-CN" sz="1100" spc="-60">
              <a:solidFill>
                <a:schemeClr val="bg1">
                  <a:lumMod val="85000"/>
                </a:schemeClr>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chemeClr val="bg1">
                  <a:lumMod val="85000"/>
                </a:schemeClr>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chemeClr val="bg1">
                    <a:lumMod val="85000"/>
                  </a:schemeClr>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chemeClr val="bg1">
                  <a:lumMod val="85000"/>
                </a:schemeClr>
              </a:solidFill>
              <a:latin typeface="Arial"/>
              <a:cs typeface="Arial"/>
            </a:endParaRPr>
          </a:p>
        </p:txBody>
      </p:sp>
      <p:sp>
        <p:nvSpPr>
          <p:cNvPr id="4" name="object 4"/>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5" name="object 5"/>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6" name="object 6"/>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9" name="object 9"/>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a:t>
            </a:fld>
            <a:r>
              <a:rPr spc="-20" dirty="0"/>
              <a:t> </a:t>
            </a:r>
            <a:r>
              <a:rPr spc="150" dirty="0"/>
              <a:t>/</a:t>
            </a:r>
            <a:r>
              <a:rPr spc="40" dirty="0"/>
              <a:t> </a:t>
            </a:r>
            <a:r>
              <a:rPr spc="-20" dirty="0"/>
              <a:t>28</a:t>
            </a:r>
          </a:p>
        </p:txBody>
      </p:sp>
    </p:spTree>
    <p:extLst>
      <p:ext uri="{BB962C8B-B14F-4D97-AF65-F5344CB8AC3E}">
        <p14:creationId xmlns:p14="http://schemas.microsoft.com/office/powerpoint/2010/main" val="24574380"/>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822960" cy="244475"/>
          </a:xfrm>
          <a:prstGeom prst="rect">
            <a:avLst/>
          </a:prstGeom>
        </p:spPr>
        <p:txBody>
          <a:bodyPr vert="horz" wrap="square" lIns="0" tIns="17145" rIns="0" bIns="0" rtlCol="0">
            <a:spAutoFit/>
          </a:bodyPr>
          <a:lstStyle/>
          <a:p>
            <a:pPr marL="12700">
              <a:lnSpc>
                <a:spcPct val="100000"/>
              </a:lnSpc>
              <a:spcBef>
                <a:spcPts val="135"/>
              </a:spcBef>
            </a:pPr>
            <a:r>
              <a:rPr spc="-70" dirty="0"/>
              <a:t>Conclusion</a:t>
            </a:r>
          </a:p>
        </p:txBody>
      </p:sp>
      <p:sp>
        <p:nvSpPr>
          <p:cNvPr id="3" name="object 3"/>
          <p:cNvSpPr/>
          <p:nvPr/>
        </p:nvSpPr>
        <p:spPr>
          <a:xfrm>
            <a:off x="165200" y="799197"/>
            <a:ext cx="5429885" cy="187960"/>
          </a:xfrm>
          <a:custGeom>
            <a:avLst/>
            <a:gdLst/>
            <a:ahLst/>
            <a:cxnLst/>
            <a:rect l="l" t="t" r="r" b="b"/>
            <a:pathLst>
              <a:path w="5429885" h="187959">
                <a:moveTo>
                  <a:pt x="5378869" y="0"/>
                </a:moveTo>
                <a:lnTo>
                  <a:pt x="50800" y="0"/>
                </a:lnTo>
                <a:lnTo>
                  <a:pt x="31075" y="4008"/>
                </a:lnTo>
                <a:lnTo>
                  <a:pt x="14922" y="14922"/>
                </a:lnTo>
                <a:lnTo>
                  <a:pt x="4008" y="31075"/>
                </a:lnTo>
                <a:lnTo>
                  <a:pt x="0" y="50800"/>
                </a:lnTo>
                <a:lnTo>
                  <a:pt x="0" y="187824"/>
                </a:lnTo>
                <a:lnTo>
                  <a:pt x="5429669" y="187824"/>
                </a:lnTo>
                <a:lnTo>
                  <a:pt x="5429669" y="50800"/>
                </a:lnTo>
                <a:lnTo>
                  <a:pt x="5425661" y="31075"/>
                </a:lnTo>
                <a:lnTo>
                  <a:pt x="5414747" y="14922"/>
                </a:lnTo>
                <a:lnTo>
                  <a:pt x="5398594" y="4008"/>
                </a:lnTo>
                <a:lnTo>
                  <a:pt x="5378869" y="0"/>
                </a:lnTo>
                <a:close/>
              </a:path>
            </a:pathLst>
          </a:custGeom>
          <a:solidFill>
            <a:srgbClr val="262685"/>
          </a:solidFill>
        </p:spPr>
        <p:txBody>
          <a:bodyPr wrap="square" lIns="0" tIns="0" rIns="0" bIns="0" rtlCol="0"/>
          <a:lstStyle/>
          <a:p>
            <a:endParaRPr/>
          </a:p>
        </p:txBody>
      </p:sp>
      <p:sp>
        <p:nvSpPr>
          <p:cNvPr id="4" name="object 4"/>
          <p:cNvSpPr/>
          <p:nvPr/>
        </p:nvSpPr>
        <p:spPr>
          <a:xfrm>
            <a:off x="165201" y="974369"/>
            <a:ext cx="5429668" cy="506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5200" y="1018652"/>
            <a:ext cx="5429885" cy="365125"/>
          </a:xfrm>
          <a:custGeom>
            <a:avLst/>
            <a:gdLst/>
            <a:ahLst/>
            <a:cxnLst/>
            <a:rect l="l" t="t" r="r" b="b"/>
            <a:pathLst>
              <a:path w="5429885" h="365125">
                <a:moveTo>
                  <a:pt x="5429669" y="0"/>
                </a:moveTo>
                <a:lnTo>
                  <a:pt x="0" y="0"/>
                </a:lnTo>
                <a:lnTo>
                  <a:pt x="0" y="314161"/>
                </a:lnTo>
                <a:lnTo>
                  <a:pt x="4008" y="333885"/>
                </a:lnTo>
                <a:lnTo>
                  <a:pt x="14922" y="350038"/>
                </a:lnTo>
                <a:lnTo>
                  <a:pt x="31075" y="360953"/>
                </a:lnTo>
                <a:lnTo>
                  <a:pt x="50800" y="364961"/>
                </a:lnTo>
                <a:lnTo>
                  <a:pt x="5378869" y="364961"/>
                </a:lnTo>
                <a:lnTo>
                  <a:pt x="5398594" y="360953"/>
                </a:lnTo>
                <a:lnTo>
                  <a:pt x="5414747" y="350038"/>
                </a:lnTo>
                <a:lnTo>
                  <a:pt x="5425661" y="333885"/>
                </a:lnTo>
                <a:lnTo>
                  <a:pt x="5429669" y="314161"/>
                </a:lnTo>
                <a:lnTo>
                  <a:pt x="5429669" y="0"/>
                </a:lnTo>
                <a:close/>
              </a:path>
            </a:pathLst>
          </a:custGeom>
          <a:solidFill>
            <a:srgbClr val="E9E9F2"/>
          </a:solidFill>
        </p:spPr>
        <p:txBody>
          <a:bodyPr wrap="square" lIns="0" tIns="0" rIns="0" bIns="0" rtlCol="0"/>
          <a:lstStyle/>
          <a:p>
            <a:endParaRPr/>
          </a:p>
        </p:txBody>
      </p:sp>
      <p:sp>
        <p:nvSpPr>
          <p:cNvPr id="6" name="object 6"/>
          <p:cNvSpPr txBox="1"/>
          <p:nvPr/>
        </p:nvSpPr>
        <p:spPr>
          <a:xfrm>
            <a:off x="203301" y="746945"/>
            <a:ext cx="5282565" cy="1800860"/>
          </a:xfrm>
          <a:prstGeom prst="rect">
            <a:avLst/>
          </a:prstGeom>
        </p:spPr>
        <p:txBody>
          <a:bodyPr vert="horz" wrap="square" lIns="0" tIns="43180" rIns="0" bIns="0" rtlCol="0">
            <a:spAutoFit/>
          </a:bodyPr>
          <a:lstStyle/>
          <a:p>
            <a:pPr marL="12700">
              <a:lnSpc>
                <a:spcPct val="100000"/>
              </a:lnSpc>
              <a:spcBef>
                <a:spcPts val="340"/>
              </a:spcBef>
            </a:pPr>
            <a:r>
              <a:rPr sz="1200" spc="-100" dirty="0">
                <a:solidFill>
                  <a:srgbClr val="FFFFFF"/>
                </a:solidFill>
                <a:latin typeface="Arial"/>
                <a:cs typeface="Arial"/>
              </a:rPr>
              <a:t>Core</a:t>
            </a:r>
            <a:r>
              <a:rPr sz="1200" spc="50" dirty="0">
                <a:solidFill>
                  <a:srgbClr val="FFFFFF"/>
                </a:solidFill>
                <a:latin typeface="Arial"/>
                <a:cs typeface="Arial"/>
              </a:rPr>
              <a:t> </a:t>
            </a:r>
            <a:r>
              <a:rPr sz="1200" spc="-80" dirty="0">
                <a:solidFill>
                  <a:srgbClr val="FFFFFF"/>
                </a:solidFill>
                <a:latin typeface="Arial"/>
                <a:cs typeface="Arial"/>
              </a:rPr>
              <a:t>idea</a:t>
            </a:r>
            <a:endParaRPr sz="1200">
              <a:latin typeface="Arial"/>
              <a:cs typeface="Arial"/>
            </a:endParaRPr>
          </a:p>
          <a:p>
            <a:pPr marL="12700" marR="5080" indent="276860">
              <a:lnSpc>
                <a:spcPct val="102600"/>
              </a:lnSpc>
              <a:spcBef>
                <a:spcPts val="180"/>
              </a:spcBef>
            </a:pPr>
            <a:r>
              <a:rPr sz="1100" spc="-75" dirty="0">
                <a:latin typeface="Arial"/>
                <a:cs typeface="Arial"/>
              </a:rPr>
              <a:t>Leverage </a:t>
            </a:r>
            <a:r>
              <a:rPr sz="1100" spc="-55" dirty="0">
                <a:latin typeface="Arial"/>
                <a:cs typeface="Arial"/>
              </a:rPr>
              <a:t>query </a:t>
            </a:r>
            <a:r>
              <a:rPr sz="1100" spc="-50" dirty="0">
                <a:latin typeface="Arial"/>
                <a:cs typeface="Arial"/>
              </a:rPr>
              <a:t>generation model </a:t>
            </a:r>
            <a:r>
              <a:rPr sz="1100" spc="-65" dirty="0">
                <a:latin typeface="Arial"/>
                <a:cs typeface="Arial"/>
              </a:rPr>
              <a:t>and </a:t>
            </a:r>
            <a:r>
              <a:rPr sz="1100" spc="-25" dirty="0">
                <a:latin typeface="Arial"/>
                <a:cs typeface="Arial"/>
              </a:rPr>
              <a:t>obtain </a:t>
            </a:r>
            <a:r>
              <a:rPr sz="1100" spc="-45" dirty="0">
                <a:latin typeface="Arial"/>
                <a:cs typeface="Arial"/>
              </a:rPr>
              <a:t>effective </a:t>
            </a:r>
            <a:r>
              <a:rPr sz="1100" spc="-65" dirty="0">
                <a:latin typeface="Arial"/>
                <a:cs typeface="Arial"/>
              </a:rPr>
              <a:t>feedback signals </a:t>
            </a:r>
            <a:r>
              <a:rPr sz="1100" spc="10" dirty="0">
                <a:latin typeface="Arial"/>
                <a:cs typeface="Arial"/>
              </a:rPr>
              <a:t>to </a:t>
            </a:r>
            <a:r>
              <a:rPr sz="1100" spc="-80" dirty="0">
                <a:latin typeface="Arial"/>
                <a:cs typeface="Arial"/>
              </a:rPr>
              <a:t>enhance </a:t>
            </a:r>
            <a:r>
              <a:rPr sz="1100" spc="-30" dirty="0">
                <a:latin typeface="Arial"/>
                <a:cs typeface="Arial"/>
              </a:rPr>
              <a:t>the  </a:t>
            </a:r>
            <a:r>
              <a:rPr sz="1100" spc="-55" dirty="0">
                <a:latin typeface="Arial"/>
                <a:cs typeface="Arial"/>
              </a:rPr>
              <a:t>semantic </a:t>
            </a:r>
            <a:r>
              <a:rPr sz="1100" spc="-60" dirty="0">
                <a:latin typeface="Arial"/>
                <a:cs typeface="Arial"/>
              </a:rPr>
              <a:t>parsing</a:t>
            </a:r>
            <a:r>
              <a:rPr sz="1100" spc="-90" dirty="0">
                <a:latin typeface="Arial"/>
                <a:cs typeface="Arial"/>
              </a:rPr>
              <a:t> </a:t>
            </a:r>
            <a:r>
              <a:rPr sz="1100" spc="-75" dirty="0">
                <a:latin typeface="Arial"/>
                <a:cs typeface="Arial"/>
              </a:rPr>
              <a:t>process.</a:t>
            </a:r>
            <a:endParaRPr sz="1100">
              <a:latin typeface="Arial"/>
              <a:cs typeface="Arial"/>
            </a:endParaRPr>
          </a:p>
          <a:p>
            <a:pPr>
              <a:lnSpc>
                <a:spcPct val="100000"/>
              </a:lnSpc>
              <a:spcBef>
                <a:spcPts val="15"/>
              </a:spcBef>
            </a:pPr>
            <a:endParaRPr sz="1200">
              <a:latin typeface="Times New Roman"/>
              <a:cs typeface="Times New Roman"/>
            </a:endParaRPr>
          </a:p>
          <a:p>
            <a:pPr marL="289560" indent="-132715">
              <a:lnSpc>
                <a:spcPct val="100000"/>
              </a:lnSpc>
              <a:buClr>
                <a:srgbClr val="3333B2"/>
              </a:buClr>
              <a:buSzPct val="90909"/>
              <a:buFont typeface="Arial"/>
              <a:buChar char="•"/>
              <a:tabLst>
                <a:tab pos="290195" algn="l"/>
              </a:tabLst>
            </a:pPr>
            <a:r>
              <a:rPr sz="1100" spc="-55" dirty="0">
                <a:latin typeface="Arial"/>
                <a:cs typeface="Arial"/>
              </a:rPr>
              <a:t>Semantic </a:t>
            </a:r>
            <a:r>
              <a:rPr sz="1100" spc="-60" dirty="0">
                <a:latin typeface="Arial"/>
                <a:cs typeface="Arial"/>
              </a:rPr>
              <a:t>parsing </a:t>
            </a:r>
            <a:r>
              <a:rPr sz="1100" spc="-50" dirty="0">
                <a:latin typeface="Arial"/>
                <a:cs typeface="Arial"/>
              </a:rPr>
              <a:t>framework </a:t>
            </a:r>
            <a:r>
              <a:rPr sz="1100" spc="-95" dirty="0">
                <a:latin typeface="Arial"/>
                <a:cs typeface="Arial"/>
              </a:rPr>
              <a:t>based </a:t>
            </a:r>
            <a:r>
              <a:rPr sz="1100" spc="-60" dirty="0">
                <a:latin typeface="Arial"/>
                <a:cs typeface="Arial"/>
              </a:rPr>
              <a:t>on </a:t>
            </a:r>
            <a:r>
              <a:rPr sz="1100" spc="-45" dirty="0">
                <a:latin typeface="Arial"/>
                <a:cs typeface="Arial"/>
              </a:rPr>
              <a:t>dual </a:t>
            </a:r>
            <a:r>
              <a:rPr sz="1100" spc="-50" dirty="0">
                <a:latin typeface="Arial"/>
                <a:cs typeface="Arial"/>
              </a:rPr>
              <a:t>learning</a:t>
            </a:r>
            <a:r>
              <a:rPr sz="1100" spc="-200" dirty="0">
                <a:latin typeface="Arial"/>
                <a:cs typeface="Arial"/>
              </a:rPr>
              <a:t> </a:t>
            </a:r>
            <a:r>
              <a:rPr sz="1100" spc="-25" dirty="0">
                <a:latin typeface="Arial"/>
                <a:cs typeface="Arial"/>
              </a:rPr>
              <a:t>algorithm</a:t>
            </a:r>
            <a:endParaRPr sz="1100">
              <a:latin typeface="Arial"/>
              <a:cs typeface="Arial"/>
            </a:endParaRPr>
          </a:p>
          <a:p>
            <a:pPr>
              <a:lnSpc>
                <a:spcPct val="100000"/>
              </a:lnSpc>
              <a:spcBef>
                <a:spcPts val="15"/>
              </a:spcBef>
              <a:buClr>
                <a:srgbClr val="3333B2"/>
              </a:buClr>
              <a:buFont typeface="Arial"/>
              <a:buChar char="•"/>
            </a:pPr>
            <a:endParaRPr sz="1750">
              <a:latin typeface="Times New Roman"/>
              <a:cs typeface="Times New Roman"/>
            </a:endParaRPr>
          </a:p>
          <a:p>
            <a:pPr marL="289560" indent="-132715">
              <a:lnSpc>
                <a:spcPct val="100000"/>
              </a:lnSpc>
              <a:buClr>
                <a:srgbClr val="3333B2"/>
              </a:buClr>
              <a:buSzPct val="90909"/>
              <a:buFont typeface="Arial"/>
              <a:buChar char="•"/>
              <a:tabLst>
                <a:tab pos="290195" algn="l"/>
              </a:tabLst>
            </a:pPr>
            <a:r>
              <a:rPr sz="1100" spc="-20" dirty="0">
                <a:latin typeface="Arial"/>
                <a:cs typeface="Arial"/>
              </a:rPr>
              <a:t>Utilize </a:t>
            </a:r>
            <a:r>
              <a:rPr sz="1100" spc="-15" dirty="0">
                <a:latin typeface="Arial"/>
                <a:cs typeface="Arial"/>
              </a:rPr>
              <a:t>both </a:t>
            </a:r>
            <a:r>
              <a:rPr sz="1100" spc="-55" dirty="0">
                <a:latin typeface="Arial"/>
                <a:cs typeface="Arial"/>
              </a:rPr>
              <a:t>labeled </a:t>
            </a:r>
            <a:r>
              <a:rPr sz="1100" spc="-65" dirty="0">
                <a:latin typeface="Arial"/>
                <a:cs typeface="Arial"/>
              </a:rPr>
              <a:t>and </a:t>
            </a:r>
            <a:r>
              <a:rPr sz="1100" spc="-55" dirty="0">
                <a:latin typeface="Arial"/>
                <a:cs typeface="Arial"/>
              </a:rPr>
              <a:t>unlabeled</a:t>
            </a:r>
            <a:r>
              <a:rPr sz="1100" spc="-65" dirty="0">
                <a:latin typeface="Arial"/>
                <a:cs typeface="Arial"/>
              </a:rPr>
              <a:t> </a:t>
            </a:r>
            <a:r>
              <a:rPr sz="1100" spc="-85" dirty="0">
                <a:latin typeface="Arial"/>
                <a:cs typeface="Arial"/>
              </a:rPr>
              <a:t>samples</a:t>
            </a:r>
            <a:endParaRPr sz="1100">
              <a:latin typeface="Arial"/>
              <a:cs typeface="Arial"/>
            </a:endParaRPr>
          </a:p>
          <a:p>
            <a:pPr>
              <a:lnSpc>
                <a:spcPct val="100000"/>
              </a:lnSpc>
              <a:spcBef>
                <a:spcPts val="15"/>
              </a:spcBef>
              <a:buClr>
                <a:srgbClr val="3333B2"/>
              </a:buClr>
              <a:buFont typeface="Arial"/>
              <a:buChar char="•"/>
            </a:pPr>
            <a:endParaRPr sz="1750">
              <a:latin typeface="Times New Roman"/>
              <a:cs typeface="Times New Roman"/>
            </a:endParaRPr>
          </a:p>
          <a:p>
            <a:pPr marL="289560" indent="-132715">
              <a:lnSpc>
                <a:spcPct val="100000"/>
              </a:lnSpc>
              <a:buClr>
                <a:srgbClr val="3333B2"/>
              </a:buClr>
              <a:buSzPct val="90909"/>
              <a:buFont typeface="Arial"/>
              <a:buChar char="•"/>
              <a:tabLst>
                <a:tab pos="290195" algn="l"/>
              </a:tabLst>
            </a:pPr>
            <a:r>
              <a:rPr sz="1100" spc="-5" dirty="0">
                <a:latin typeface="Arial"/>
                <a:cs typeface="Arial"/>
              </a:rPr>
              <a:t>Implicit </a:t>
            </a:r>
            <a:r>
              <a:rPr sz="1100" spc="-30" dirty="0">
                <a:latin typeface="Arial"/>
                <a:cs typeface="Arial"/>
              </a:rPr>
              <a:t>constraint </a:t>
            </a:r>
            <a:r>
              <a:rPr sz="1100" spc="-55" dirty="0">
                <a:latin typeface="Arial"/>
                <a:cs typeface="Arial"/>
              </a:rPr>
              <a:t>signal </a:t>
            </a:r>
            <a:r>
              <a:rPr sz="1100" spc="-40" dirty="0">
                <a:latin typeface="Arial"/>
                <a:cs typeface="Arial"/>
              </a:rPr>
              <a:t>incorporated </a:t>
            </a:r>
            <a:r>
              <a:rPr sz="1100" spc="-5" dirty="0">
                <a:latin typeface="Arial"/>
                <a:cs typeface="Arial"/>
              </a:rPr>
              <a:t>into</a:t>
            </a:r>
            <a:r>
              <a:rPr sz="1100" spc="155" dirty="0">
                <a:latin typeface="Arial"/>
                <a:cs typeface="Arial"/>
              </a:rPr>
              <a:t> </a:t>
            </a:r>
            <a:r>
              <a:rPr sz="1100" spc="-65" dirty="0">
                <a:latin typeface="Arial"/>
                <a:cs typeface="Arial"/>
              </a:rPr>
              <a:t>reward</a:t>
            </a:r>
            <a:endParaRPr sz="1100">
              <a:latin typeface="Arial"/>
              <a:cs typeface="Arial"/>
            </a:endParaRPr>
          </a:p>
        </p:txBody>
      </p:sp>
      <p:sp>
        <p:nvSpPr>
          <p:cNvPr id="7" name="object 7"/>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8" name="object 8"/>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9" name="object 9"/>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2" name="object 12"/>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20</a:t>
            </a:fld>
            <a:r>
              <a:rPr spc="-20" dirty="0"/>
              <a:t> </a:t>
            </a:r>
            <a:r>
              <a:rPr spc="150" dirty="0"/>
              <a:t>/</a:t>
            </a:r>
            <a:r>
              <a:rPr spc="40" dirty="0"/>
              <a:t> </a:t>
            </a:r>
            <a:r>
              <a:rPr spc="-20" dirty="0"/>
              <a:t>28</a:t>
            </a: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00" y="59877"/>
            <a:ext cx="528955" cy="244475"/>
          </a:xfrm>
          <a:prstGeom prst="rect">
            <a:avLst/>
          </a:prstGeom>
        </p:spPr>
        <p:txBody>
          <a:bodyPr vert="horz" wrap="square" lIns="0" tIns="17145" rIns="0" bIns="0" rtlCol="0">
            <a:spAutoFit/>
          </a:bodyPr>
          <a:lstStyle/>
          <a:p>
            <a:pPr marL="12700">
              <a:lnSpc>
                <a:spcPct val="100000"/>
              </a:lnSpc>
              <a:spcBef>
                <a:spcPts val="135"/>
              </a:spcBef>
            </a:pPr>
            <a:r>
              <a:rPr sz="1400" spc="-55" dirty="0">
                <a:solidFill>
                  <a:srgbClr val="FFFFFF"/>
                </a:solidFill>
                <a:latin typeface="Arial"/>
                <a:cs typeface="Arial"/>
              </a:rPr>
              <a:t>Q </a:t>
            </a:r>
            <a:r>
              <a:rPr sz="1400" spc="125" dirty="0">
                <a:solidFill>
                  <a:srgbClr val="FFFFFF"/>
                </a:solidFill>
                <a:latin typeface="Arial"/>
                <a:cs typeface="Arial"/>
              </a:rPr>
              <a:t>&amp; </a:t>
            </a:r>
            <a:r>
              <a:rPr sz="1400" spc="-10" dirty="0">
                <a:solidFill>
                  <a:srgbClr val="FFFFFF"/>
                </a:solidFill>
                <a:latin typeface="Arial"/>
                <a:cs typeface="Arial"/>
              </a:rPr>
              <a:t>A</a:t>
            </a:r>
            <a:endParaRPr sz="1400">
              <a:latin typeface="Arial"/>
              <a:cs typeface="Arial"/>
            </a:endParaRPr>
          </a:p>
        </p:txBody>
      </p:sp>
      <p:sp>
        <p:nvSpPr>
          <p:cNvPr id="3" name="object 3"/>
          <p:cNvSpPr txBox="1">
            <a:spLocks noGrp="1"/>
          </p:cNvSpPr>
          <p:nvPr>
            <p:ph type="title"/>
          </p:nvPr>
        </p:nvSpPr>
        <p:spPr>
          <a:xfrm>
            <a:off x="1587500" y="1396701"/>
            <a:ext cx="2132609" cy="384078"/>
          </a:xfrm>
          <a:prstGeom prst="rect">
            <a:avLst/>
          </a:prstGeom>
        </p:spPr>
        <p:txBody>
          <a:bodyPr vert="horz" wrap="square" lIns="0" tIns="14604" rIns="0" bIns="0" rtlCol="0">
            <a:spAutoFit/>
          </a:bodyPr>
          <a:lstStyle/>
          <a:p>
            <a:pPr marL="12700">
              <a:lnSpc>
                <a:spcPct val="100000"/>
              </a:lnSpc>
              <a:spcBef>
                <a:spcPts val="114"/>
              </a:spcBef>
            </a:pPr>
            <a:r>
              <a:rPr sz="2400" b="1" spc="15">
                <a:solidFill>
                  <a:srgbClr val="0000FF"/>
                </a:solidFill>
                <a:latin typeface="Arial" panose="020B0604020202020204" pitchFamily="34" charset="0"/>
                <a:cs typeface="Arial" panose="020B0604020202020204" pitchFamily="34" charset="0"/>
              </a:rPr>
              <a:t>Thanks </a:t>
            </a:r>
            <a:r>
              <a:rPr lang="en-US" altLang="zh-CN" sz="2400" b="1" spc="15">
                <a:solidFill>
                  <a:srgbClr val="0000FF"/>
                </a:solidFill>
                <a:latin typeface="Arial" panose="020B0604020202020204" pitchFamily="34" charset="0"/>
                <a:cs typeface="Arial" panose="020B0604020202020204" pitchFamily="34" charset="0"/>
              </a:rPr>
              <a:t>&amp;</a:t>
            </a:r>
            <a:r>
              <a:rPr sz="2400" spc="190">
                <a:solidFill>
                  <a:srgbClr val="0000FF"/>
                </a:solidFill>
                <a:latin typeface="Arial" panose="020B0604020202020204" pitchFamily="34" charset="0"/>
                <a:cs typeface="Arial" panose="020B0604020202020204" pitchFamily="34" charset="0"/>
              </a:rPr>
              <a:t> </a:t>
            </a:r>
            <a:r>
              <a:rPr sz="2400" b="1" spc="200" dirty="0">
                <a:solidFill>
                  <a:srgbClr val="0000FF"/>
                </a:solidFill>
                <a:latin typeface="Arial" panose="020B0604020202020204" pitchFamily="34" charset="0"/>
                <a:cs typeface="Arial" panose="020B0604020202020204" pitchFamily="34" charset="0"/>
              </a:rPr>
              <a:t>QA</a:t>
            </a:r>
            <a:endParaRPr sz="2400">
              <a:latin typeface="Arial" panose="020B0604020202020204" pitchFamily="34" charset="0"/>
              <a:cs typeface="Arial" panose="020B0604020202020204" pitchFamily="34" charset="0"/>
            </a:endParaRPr>
          </a:p>
        </p:txBody>
      </p:sp>
      <p:sp>
        <p:nvSpPr>
          <p:cNvPr id="4" name="object 4"/>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5" name="object 5"/>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6" name="object 6"/>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9" name="object 9"/>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21</a:t>
            </a:fld>
            <a:r>
              <a:rPr spc="-20" dirty="0"/>
              <a:t> </a:t>
            </a:r>
            <a:r>
              <a:rPr spc="150" dirty="0"/>
              <a:t>/</a:t>
            </a:r>
            <a:r>
              <a:rPr spc="40" dirty="0"/>
              <a:t> </a:t>
            </a:r>
            <a:r>
              <a:rPr spc="-20" dirty="0"/>
              <a:t>28</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860425" cy="244475"/>
          </a:xfrm>
          <a:prstGeom prst="rect">
            <a:avLst/>
          </a:prstGeom>
        </p:spPr>
        <p:txBody>
          <a:bodyPr vert="horz" wrap="square" lIns="0" tIns="17145" rIns="0" bIns="0" rtlCol="0">
            <a:spAutoFit/>
          </a:bodyPr>
          <a:lstStyle/>
          <a:p>
            <a:pPr marL="12700">
              <a:lnSpc>
                <a:spcPct val="100000"/>
              </a:lnSpc>
              <a:spcBef>
                <a:spcPts val="135"/>
              </a:spcBef>
            </a:pPr>
            <a:r>
              <a:rPr spc="-100" dirty="0"/>
              <a:t>References</a:t>
            </a:r>
            <a:r>
              <a:rPr spc="-10" dirty="0"/>
              <a:t>I</a:t>
            </a:r>
          </a:p>
        </p:txBody>
      </p:sp>
      <p:sp>
        <p:nvSpPr>
          <p:cNvPr id="3" name="object 3"/>
          <p:cNvSpPr/>
          <p:nvPr/>
        </p:nvSpPr>
        <p:spPr>
          <a:xfrm>
            <a:off x="253961" y="911090"/>
            <a:ext cx="101219" cy="13917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3961" y="911090"/>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5" name="object 5"/>
          <p:cNvSpPr/>
          <p:nvPr/>
        </p:nvSpPr>
        <p:spPr>
          <a:xfrm>
            <a:off x="266614" y="930068"/>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6" name="object 6"/>
          <p:cNvSpPr/>
          <p:nvPr/>
        </p:nvSpPr>
        <p:spPr>
          <a:xfrm>
            <a:off x="279266" y="949047"/>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7" name="object 7"/>
          <p:cNvSpPr/>
          <p:nvPr/>
        </p:nvSpPr>
        <p:spPr>
          <a:xfrm>
            <a:off x="279266" y="961699"/>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8" name="object 8"/>
          <p:cNvSpPr/>
          <p:nvPr/>
        </p:nvSpPr>
        <p:spPr>
          <a:xfrm>
            <a:off x="266614" y="980677"/>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9" name="object 9"/>
          <p:cNvSpPr/>
          <p:nvPr/>
        </p:nvSpPr>
        <p:spPr>
          <a:xfrm>
            <a:off x="266614" y="99333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10" name="object 10"/>
          <p:cNvSpPr/>
          <p:nvPr/>
        </p:nvSpPr>
        <p:spPr>
          <a:xfrm>
            <a:off x="266614" y="1005982"/>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11" name="object 11"/>
          <p:cNvSpPr/>
          <p:nvPr/>
        </p:nvSpPr>
        <p:spPr>
          <a:xfrm>
            <a:off x="266614" y="1018634"/>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12" name="object 12"/>
          <p:cNvSpPr/>
          <p:nvPr/>
        </p:nvSpPr>
        <p:spPr>
          <a:xfrm>
            <a:off x="310897" y="977513"/>
            <a:ext cx="31635" cy="4428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29876" y="911090"/>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sp>
        <p:nvSpPr>
          <p:cNvPr id="14" name="object 14"/>
          <p:cNvSpPr/>
          <p:nvPr/>
        </p:nvSpPr>
        <p:spPr>
          <a:xfrm>
            <a:off x="253961" y="1273789"/>
            <a:ext cx="101219" cy="13917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253961" y="1273789"/>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16" name="object 16"/>
          <p:cNvSpPr/>
          <p:nvPr/>
        </p:nvSpPr>
        <p:spPr>
          <a:xfrm>
            <a:off x="266614" y="1292768"/>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17" name="object 17"/>
          <p:cNvSpPr/>
          <p:nvPr/>
        </p:nvSpPr>
        <p:spPr>
          <a:xfrm>
            <a:off x="279266" y="1311746"/>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18" name="object 18"/>
          <p:cNvSpPr/>
          <p:nvPr/>
        </p:nvSpPr>
        <p:spPr>
          <a:xfrm>
            <a:off x="279266" y="1324398"/>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19" name="object 19"/>
          <p:cNvSpPr/>
          <p:nvPr/>
        </p:nvSpPr>
        <p:spPr>
          <a:xfrm>
            <a:off x="266614" y="1343377"/>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0" name="object 20"/>
          <p:cNvSpPr/>
          <p:nvPr/>
        </p:nvSpPr>
        <p:spPr>
          <a:xfrm>
            <a:off x="266614" y="1356029"/>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1" name="object 21"/>
          <p:cNvSpPr/>
          <p:nvPr/>
        </p:nvSpPr>
        <p:spPr>
          <a:xfrm>
            <a:off x="266614" y="1368681"/>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2" name="object 22"/>
          <p:cNvSpPr/>
          <p:nvPr/>
        </p:nvSpPr>
        <p:spPr>
          <a:xfrm>
            <a:off x="266614" y="1381333"/>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23" name="object 23"/>
          <p:cNvSpPr/>
          <p:nvPr/>
        </p:nvSpPr>
        <p:spPr>
          <a:xfrm>
            <a:off x="310897" y="1340213"/>
            <a:ext cx="31635" cy="44283"/>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329876" y="1273789"/>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sp>
        <p:nvSpPr>
          <p:cNvPr id="25" name="object 25"/>
          <p:cNvSpPr/>
          <p:nvPr/>
        </p:nvSpPr>
        <p:spPr>
          <a:xfrm>
            <a:off x="253961" y="1636501"/>
            <a:ext cx="101219" cy="139174"/>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253961" y="1636501"/>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27" name="object 27"/>
          <p:cNvSpPr/>
          <p:nvPr/>
        </p:nvSpPr>
        <p:spPr>
          <a:xfrm>
            <a:off x="266614" y="1655480"/>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28" name="object 28"/>
          <p:cNvSpPr/>
          <p:nvPr/>
        </p:nvSpPr>
        <p:spPr>
          <a:xfrm>
            <a:off x="279266" y="1674458"/>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29" name="object 29"/>
          <p:cNvSpPr/>
          <p:nvPr/>
        </p:nvSpPr>
        <p:spPr>
          <a:xfrm>
            <a:off x="279266" y="1687110"/>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30" name="object 30"/>
          <p:cNvSpPr/>
          <p:nvPr/>
        </p:nvSpPr>
        <p:spPr>
          <a:xfrm>
            <a:off x="266614" y="1706089"/>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1" name="object 31"/>
          <p:cNvSpPr/>
          <p:nvPr/>
        </p:nvSpPr>
        <p:spPr>
          <a:xfrm>
            <a:off x="266614" y="1718741"/>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2" name="object 32"/>
          <p:cNvSpPr/>
          <p:nvPr/>
        </p:nvSpPr>
        <p:spPr>
          <a:xfrm>
            <a:off x="266614" y="1731393"/>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3" name="object 33"/>
          <p:cNvSpPr/>
          <p:nvPr/>
        </p:nvSpPr>
        <p:spPr>
          <a:xfrm>
            <a:off x="266614" y="1744045"/>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34" name="object 34"/>
          <p:cNvSpPr/>
          <p:nvPr/>
        </p:nvSpPr>
        <p:spPr>
          <a:xfrm>
            <a:off x="310897" y="1702925"/>
            <a:ext cx="31635" cy="44283"/>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329876" y="1636501"/>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sp>
        <p:nvSpPr>
          <p:cNvPr id="36" name="object 36"/>
          <p:cNvSpPr/>
          <p:nvPr/>
        </p:nvSpPr>
        <p:spPr>
          <a:xfrm>
            <a:off x="253961" y="1994984"/>
            <a:ext cx="101219" cy="139174"/>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253961" y="1994984"/>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rtlCol="0"/>
          <a:lstStyle/>
          <a:p>
            <a:endParaRPr/>
          </a:p>
        </p:txBody>
      </p:sp>
      <p:sp>
        <p:nvSpPr>
          <p:cNvPr id="38" name="object 38"/>
          <p:cNvSpPr/>
          <p:nvPr/>
        </p:nvSpPr>
        <p:spPr>
          <a:xfrm>
            <a:off x="266614" y="2013963"/>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rtlCol="0"/>
          <a:lstStyle/>
          <a:p>
            <a:endParaRPr/>
          </a:p>
        </p:txBody>
      </p:sp>
      <p:sp>
        <p:nvSpPr>
          <p:cNvPr id="39" name="object 39"/>
          <p:cNvSpPr/>
          <p:nvPr/>
        </p:nvSpPr>
        <p:spPr>
          <a:xfrm>
            <a:off x="279266" y="2032941"/>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40" name="object 40"/>
          <p:cNvSpPr/>
          <p:nvPr/>
        </p:nvSpPr>
        <p:spPr>
          <a:xfrm>
            <a:off x="279266" y="2045593"/>
            <a:ext cx="50800" cy="0"/>
          </a:xfrm>
          <a:custGeom>
            <a:avLst/>
            <a:gdLst/>
            <a:ahLst/>
            <a:cxnLst/>
            <a:rect l="l" t="t" r="r" b="b"/>
            <a:pathLst>
              <a:path w="50800">
                <a:moveTo>
                  <a:pt x="0" y="0"/>
                </a:moveTo>
                <a:lnTo>
                  <a:pt x="50609" y="0"/>
                </a:lnTo>
              </a:path>
            </a:pathLst>
          </a:custGeom>
          <a:ln w="5079">
            <a:solidFill>
              <a:srgbClr val="999999"/>
            </a:solidFill>
          </a:ln>
        </p:spPr>
        <p:txBody>
          <a:bodyPr wrap="square" lIns="0" tIns="0" rIns="0" bIns="0" rtlCol="0"/>
          <a:lstStyle/>
          <a:p>
            <a:endParaRPr/>
          </a:p>
        </p:txBody>
      </p:sp>
      <p:sp>
        <p:nvSpPr>
          <p:cNvPr id="41" name="object 41"/>
          <p:cNvSpPr/>
          <p:nvPr/>
        </p:nvSpPr>
        <p:spPr>
          <a:xfrm>
            <a:off x="266614" y="2064572"/>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2" name="object 42"/>
          <p:cNvSpPr/>
          <p:nvPr/>
        </p:nvSpPr>
        <p:spPr>
          <a:xfrm>
            <a:off x="266614" y="2077224"/>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3" name="object 43"/>
          <p:cNvSpPr/>
          <p:nvPr/>
        </p:nvSpPr>
        <p:spPr>
          <a:xfrm>
            <a:off x="266614" y="2089876"/>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4" name="object 44"/>
          <p:cNvSpPr/>
          <p:nvPr/>
        </p:nvSpPr>
        <p:spPr>
          <a:xfrm>
            <a:off x="266614" y="2102528"/>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rtlCol="0"/>
          <a:lstStyle/>
          <a:p>
            <a:endParaRPr/>
          </a:p>
        </p:txBody>
      </p:sp>
      <p:sp>
        <p:nvSpPr>
          <p:cNvPr id="45" name="object 45"/>
          <p:cNvSpPr/>
          <p:nvPr/>
        </p:nvSpPr>
        <p:spPr>
          <a:xfrm>
            <a:off x="310897" y="2061407"/>
            <a:ext cx="31635" cy="44283"/>
          </a:xfrm>
          <a:prstGeom prst="rect">
            <a:avLst/>
          </a:prstGeom>
          <a:blipFill>
            <a:blip r:embed="rId4" cstate="print"/>
            <a:stretch>
              <a:fillRect/>
            </a:stretch>
          </a:blipFill>
        </p:spPr>
        <p:txBody>
          <a:bodyPr wrap="square" lIns="0" tIns="0" rIns="0" bIns="0" rtlCol="0"/>
          <a:lstStyle/>
          <a:p>
            <a:endParaRPr/>
          </a:p>
        </p:txBody>
      </p:sp>
      <p:sp>
        <p:nvSpPr>
          <p:cNvPr id="46" name="object 46"/>
          <p:cNvSpPr/>
          <p:nvPr/>
        </p:nvSpPr>
        <p:spPr>
          <a:xfrm>
            <a:off x="329876" y="1994984"/>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rtlCol="0"/>
          <a:lstStyle/>
          <a:p>
            <a:endParaRPr/>
          </a:p>
        </p:txBody>
      </p:sp>
      <p:sp>
        <p:nvSpPr>
          <p:cNvPr id="47" name="object 47"/>
          <p:cNvSpPr txBox="1"/>
          <p:nvPr/>
        </p:nvSpPr>
        <p:spPr>
          <a:xfrm>
            <a:off x="253914" y="924121"/>
            <a:ext cx="4805680" cy="1417320"/>
          </a:xfrm>
          <a:prstGeom prst="rect">
            <a:avLst/>
          </a:prstGeom>
        </p:spPr>
        <p:txBody>
          <a:bodyPr vert="horz" wrap="square" lIns="0" tIns="30480" rIns="0" bIns="0" rtlCol="0">
            <a:spAutoFit/>
          </a:bodyPr>
          <a:lstStyle/>
          <a:p>
            <a:pPr marL="12700">
              <a:lnSpc>
                <a:spcPct val="100000"/>
              </a:lnSpc>
              <a:spcBef>
                <a:spcPts val="240"/>
              </a:spcBef>
            </a:pPr>
            <a:r>
              <a:rPr sz="600" u="sng" spc="-5" dirty="0">
                <a:solidFill>
                  <a:srgbClr val="3333B2"/>
                </a:solidFill>
                <a:uFill>
                  <a:solidFill>
                    <a:srgbClr val="B2B2B2"/>
                  </a:solidFill>
                </a:uFill>
                <a:latin typeface="Times New Roman"/>
                <a:cs typeface="Times New Roman"/>
              </a:rPr>
              <a:t>    </a:t>
            </a:r>
            <a:r>
              <a:rPr sz="600" u="sng" spc="-30" dirty="0">
                <a:solidFill>
                  <a:srgbClr val="3333B2"/>
                </a:solidFill>
                <a:uFill>
                  <a:solidFill>
                    <a:srgbClr val="B2B2B2"/>
                  </a:solidFill>
                </a:uFill>
                <a:latin typeface="Times New Roman"/>
                <a:cs typeface="Times New Roman"/>
              </a:rPr>
              <a:t> </a:t>
            </a:r>
            <a:r>
              <a:rPr sz="600" dirty="0">
                <a:solidFill>
                  <a:srgbClr val="3333B2"/>
                </a:solidFill>
                <a:latin typeface="Times New Roman"/>
                <a:cs typeface="Times New Roman"/>
              </a:rPr>
              <a:t>    </a:t>
            </a:r>
            <a:r>
              <a:rPr sz="600" spc="65" dirty="0">
                <a:solidFill>
                  <a:srgbClr val="3333B2"/>
                </a:solidFill>
                <a:latin typeface="Times New Roman"/>
                <a:cs typeface="Times New Roman"/>
              </a:rPr>
              <a:t> </a:t>
            </a:r>
            <a:r>
              <a:rPr sz="600" spc="-25" dirty="0">
                <a:solidFill>
                  <a:srgbClr val="3333B2"/>
                </a:solidFill>
                <a:latin typeface="Arial"/>
                <a:cs typeface="Arial"/>
              </a:rPr>
              <a:t>Chen, </a:t>
            </a:r>
            <a:r>
              <a:rPr sz="600" spc="10" dirty="0">
                <a:solidFill>
                  <a:srgbClr val="3333B2"/>
                </a:solidFill>
                <a:latin typeface="Arial"/>
                <a:cs typeface="Arial"/>
              </a:rPr>
              <a:t>B., </a:t>
            </a:r>
            <a:r>
              <a:rPr sz="600" spc="-15" dirty="0">
                <a:solidFill>
                  <a:srgbClr val="3333B2"/>
                </a:solidFill>
                <a:latin typeface="Arial"/>
                <a:cs typeface="Arial"/>
              </a:rPr>
              <a:t>Sun, </a:t>
            </a:r>
            <a:r>
              <a:rPr sz="600" spc="10" dirty="0">
                <a:solidFill>
                  <a:srgbClr val="3333B2"/>
                </a:solidFill>
                <a:latin typeface="Arial"/>
                <a:cs typeface="Arial"/>
              </a:rPr>
              <a:t>L., </a:t>
            </a:r>
            <a:r>
              <a:rPr sz="600" spc="-15" dirty="0">
                <a:solidFill>
                  <a:srgbClr val="3333B2"/>
                </a:solidFill>
                <a:latin typeface="Arial"/>
                <a:cs typeface="Arial"/>
              </a:rPr>
              <a:t>and </a:t>
            </a:r>
            <a:r>
              <a:rPr sz="600" spc="-5" dirty="0">
                <a:solidFill>
                  <a:srgbClr val="3333B2"/>
                </a:solidFill>
                <a:latin typeface="Arial"/>
                <a:cs typeface="Arial"/>
              </a:rPr>
              <a:t>Han, </a:t>
            </a:r>
            <a:r>
              <a:rPr sz="600" spc="15" dirty="0">
                <a:solidFill>
                  <a:srgbClr val="3333B2"/>
                </a:solidFill>
                <a:latin typeface="Arial"/>
                <a:cs typeface="Arial"/>
              </a:rPr>
              <a:t>X.</a:t>
            </a:r>
            <a:r>
              <a:rPr sz="600" spc="-100" dirty="0">
                <a:solidFill>
                  <a:srgbClr val="3333B2"/>
                </a:solidFill>
                <a:latin typeface="Arial"/>
                <a:cs typeface="Arial"/>
              </a:rPr>
              <a:t> </a:t>
            </a:r>
            <a:r>
              <a:rPr sz="600" spc="5" dirty="0">
                <a:solidFill>
                  <a:srgbClr val="3333B2"/>
                </a:solidFill>
                <a:latin typeface="Arial"/>
                <a:cs typeface="Arial"/>
              </a:rPr>
              <a:t>(2018).</a:t>
            </a:r>
            <a:endParaRPr sz="600">
              <a:latin typeface="Arial"/>
              <a:cs typeface="Arial"/>
            </a:endParaRPr>
          </a:p>
          <a:p>
            <a:pPr marL="208279">
              <a:lnSpc>
                <a:spcPts val="710"/>
              </a:lnSpc>
              <a:spcBef>
                <a:spcPts val="145"/>
              </a:spcBef>
            </a:pPr>
            <a:r>
              <a:rPr sz="600" spc="-10" dirty="0">
                <a:latin typeface="Arial"/>
                <a:cs typeface="Arial"/>
              </a:rPr>
              <a:t>Sequence-to-action:</a:t>
            </a:r>
            <a:r>
              <a:rPr sz="600" spc="110" dirty="0">
                <a:latin typeface="Arial"/>
                <a:cs typeface="Arial"/>
              </a:rPr>
              <a:t> </a:t>
            </a:r>
            <a:r>
              <a:rPr sz="600" spc="-5" dirty="0">
                <a:latin typeface="Arial"/>
                <a:cs typeface="Arial"/>
              </a:rPr>
              <a:t>End-to-end</a:t>
            </a:r>
            <a:r>
              <a:rPr sz="600" spc="45" dirty="0">
                <a:latin typeface="Arial"/>
                <a:cs typeface="Arial"/>
              </a:rPr>
              <a:t> </a:t>
            </a:r>
            <a:r>
              <a:rPr sz="600" spc="-10" dirty="0">
                <a:latin typeface="Arial"/>
                <a:cs typeface="Arial"/>
              </a:rPr>
              <a:t>semantic</a:t>
            </a:r>
            <a:r>
              <a:rPr sz="600" spc="45" dirty="0">
                <a:latin typeface="Arial"/>
                <a:cs typeface="Arial"/>
              </a:rPr>
              <a:t> </a:t>
            </a:r>
            <a:r>
              <a:rPr sz="600" spc="-10" dirty="0">
                <a:latin typeface="Arial"/>
                <a:cs typeface="Arial"/>
              </a:rPr>
              <a:t>graph</a:t>
            </a:r>
            <a:r>
              <a:rPr sz="600" spc="45" dirty="0">
                <a:latin typeface="Arial"/>
                <a:cs typeface="Arial"/>
              </a:rPr>
              <a:t> </a:t>
            </a:r>
            <a:r>
              <a:rPr sz="600" spc="-10" dirty="0">
                <a:latin typeface="Arial"/>
                <a:cs typeface="Arial"/>
              </a:rPr>
              <a:t>generation</a:t>
            </a:r>
            <a:r>
              <a:rPr sz="600" spc="45" dirty="0">
                <a:latin typeface="Arial"/>
                <a:cs typeface="Arial"/>
              </a:rPr>
              <a:t> </a:t>
            </a:r>
            <a:r>
              <a:rPr sz="600" dirty="0">
                <a:latin typeface="Arial"/>
                <a:cs typeface="Arial"/>
              </a:rPr>
              <a:t>for</a:t>
            </a:r>
            <a:r>
              <a:rPr sz="600" spc="45" dirty="0">
                <a:latin typeface="Arial"/>
                <a:cs typeface="Arial"/>
              </a:rPr>
              <a:t> </a:t>
            </a:r>
            <a:r>
              <a:rPr sz="600" spc="-10" dirty="0">
                <a:latin typeface="Arial"/>
                <a:cs typeface="Arial"/>
              </a:rPr>
              <a:t>semantic</a:t>
            </a:r>
            <a:r>
              <a:rPr sz="600" spc="45" dirty="0">
                <a:latin typeface="Arial"/>
                <a:cs typeface="Arial"/>
              </a:rPr>
              <a:t> </a:t>
            </a:r>
            <a:r>
              <a:rPr sz="600" spc="-15" dirty="0">
                <a:latin typeface="Arial"/>
                <a:cs typeface="Arial"/>
              </a:rPr>
              <a:t>parsing.</a:t>
            </a:r>
            <a:endParaRPr sz="600">
              <a:latin typeface="Arial"/>
              <a:cs typeface="Arial"/>
            </a:endParaRPr>
          </a:p>
          <a:p>
            <a:pPr marL="208279">
              <a:lnSpc>
                <a:spcPts val="710"/>
              </a:lnSpc>
            </a:pPr>
            <a:r>
              <a:rPr sz="600" dirty="0">
                <a:solidFill>
                  <a:srgbClr val="7A7ACD"/>
                </a:solidFill>
                <a:latin typeface="Arial"/>
                <a:cs typeface="Arial"/>
              </a:rPr>
              <a:t>In</a:t>
            </a:r>
            <a:r>
              <a:rPr sz="600" spc="55" dirty="0">
                <a:solidFill>
                  <a:srgbClr val="7A7ACD"/>
                </a:solidFill>
                <a:latin typeface="Arial"/>
                <a:cs typeface="Arial"/>
              </a:rPr>
              <a:t> </a:t>
            </a:r>
            <a:r>
              <a:rPr sz="600" i="1" spc="-20" dirty="0">
                <a:solidFill>
                  <a:srgbClr val="7A7ACD"/>
                </a:solidFill>
                <a:latin typeface="Arial"/>
                <a:cs typeface="Arial"/>
              </a:rPr>
              <a:t>Proceedings</a:t>
            </a:r>
            <a:r>
              <a:rPr sz="600" i="1" spc="55" dirty="0">
                <a:solidFill>
                  <a:srgbClr val="7A7ACD"/>
                </a:solidFill>
                <a:latin typeface="Arial"/>
                <a:cs typeface="Arial"/>
              </a:rPr>
              <a:t> </a:t>
            </a:r>
            <a:r>
              <a:rPr sz="600" i="1" spc="5" dirty="0">
                <a:solidFill>
                  <a:srgbClr val="7A7ACD"/>
                </a:solidFill>
                <a:latin typeface="Arial"/>
                <a:cs typeface="Arial"/>
              </a:rPr>
              <a:t>of</a:t>
            </a:r>
            <a:r>
              <a:rPr sz="600" i="1" spc="55" dirty="0">
                <a:solidFill>
                  <a:srgbClr val="7A7ACD"/>
                </a:solidFill>
                <a:latin typeface="Arial"/>
                <a:cs typeface="Arial"/>
              </a:rPr>
              <a:t> </a:t>
            </a:r>
            <a:r>
              <a:rPr sz="600" i="1" dirty="0">
                <a:solidFill>
                  <a:srgbClr val="7A7ACD"/>
                </a:solidFill>
                <a:latin typeface="Arial"/>
                <a:cs typeface="Arial"/>
              </a:rPr>
              <a:t>the</a:t>
            </a:r>
            <a:r>
              <a:rPr sz="600" i="1" spc="55" dirty="0">
                <a:solidFill>
                  <a:srgbClr val="7A7ACD"/>
                </a:solidFill>
                <a:latin typeface="Arial"/>
                <a:cs typeface="Arial"/>
              </a:rPr>
              <a:t> </a:t>
            </a:r>
            <a:r>
              <a:rPr sz="600" i="1" spc="5" dirty="0">
                <a:solidFill>
                  <a:srgbClr val="7A7ACD"/>
                </a:solidFill>
                <a:latin typeface="Arial"/>
                <a:cs typeface="Arial"/>
              </a:rPr>
              <a:t>56th</a:t>
            </a:r>
            <a:r>
              <a:rPr sz="600" i="1" spc="55" dirty="0">
                <a:solidFill>
                  <a:srgbClr val="7A7ACD"/>
                </a:solidFill>
                <a:latin typeface="Arial"/>
                <a:cs typeface="Arial"/>
              </a:rPr>
              <a:t> </a:t>
            </a:r>
            <a:r>
              <a:rPr sz="600" i="1" spc="-5" dirty="0">
                <a:solidFill>
                  <a:srgbClr val="7A7ACD"/>
                </a:solidFill>
                <a:latin typeface="Arial"/>
                <a:cs typeface="Arial"/>
              </a:rPr>
              <a:t>Annual</a:t>
            </a:r>
            <a:r>
              <a:rPr sz="600" i="1" spc="55" dirty="0">
                <a:solidFill>
                  <a:srgbClr val="7A7ACD"/>
                </a:solidFill>
                <a:latin typeface="Arial"/>
                <a:cs typeface="Arial"/>
              </a:rPr>
              <a:t> </a:t>
            </a:r>
            <a:r>
              <a:rPr sz="600" i="1" dirty="0">
                <a:solidFill>
                  <a:srgbClr val="7A7ACD"/>
                </a:solidFill>
                <a:latin typeface="Arial"/>
                <a:cs typeface="Arial"/>
              </a:rPr>
              <a:t>Meeting</a:t>
            </a:r>
            <a:r>
              <a:rPr sz="600" i="1" spc="55" dirty="0">
                <a:solidFill>
                  <a:srgbClr val="7A7ACD"/>
                </a:solidFill>
                <a:latin typeface="Arial"/>
                <a:cs typeface="Arial"/>
              </a:rPr>
              <a:t> </a:t>
            </a:r>
            <a:r>
              <a:rPr sz="600" i="1" spc="5" dirty="0">
                <a:solidFill>
                  <a:srgbClr val="7A7ACD"/>
                </a:solidFill>
                <a:latin typeface="Arial"/>
                <a:cs typeface="Arial"/>
              </a:rPr>
              <a:t>of</a:t>
            </a:r>
            <a:r>
              <a:rPr sz="600" i="1" spc="55" dirty="0">
                <a:solidFill>
                  <a:srgbClr val="7A7ACD"/>
                </a:solidFill>
                <a:latin typeface="Arial"/>
                <a:cs typeface="Arial"/>
              </a:rPr>
              <a:t> </a:t>
            </a:r>
            <a:r>
              <a:rPr sz="600" i="1" spc="-5" dirty="0">
                <a:solidFill>
                  <a:srgbClr val="7A7ACD"/>
                </a:solidFill>
                <a:latin typeface="Arial"/>
                <a:cs typeface="Arial"/>
              </a:rPr>
              <a:t>the</a:t>
            </a:r>
            <a:r>
              <a:rPr sz="600" i="1" spc="55" dirty="0">
                <a:solidFill>
                  <a:srgbClr val="7A7ACD"/>
                </a:solidFill>
                <a:latin typeface="Arial"/>
                <a:cs typeface="Arial"/>
              </a:rPr>
              <a:t> </a:t>
            </a:r>
            <a:r>
              <a:rPr sz="600" i="1" spc="-10" dirty="0">
                <a:solidFill>
                  <a:srgbClr val="7A7ACD"/>
                </a:solidFill>
                <a:latin typeface="Arial"/>
                <a:cs typeface="Arial"/>
              </a:rPr>
              <a:t>Association</a:t>
            </a:r>
            <a:r>
              <a:rPr sz="600" i="1" spc="60" dirty="0">
                <a:solidFill>
                  <a:srgbClr val="7A7ACD"/>
                </a:solidFill>
                <a:latin typeface="Arial"/>
                <a:cs typeface="Arial"/>
              </a:rPr>
              <a:t> </a:t>
            </a:r>
            <a:r>
              <a:rPr sz="600" i="1" dirty="0">
                <a:solidFill>
                  <a:srgbClr val="7A7ACD"/>
                </a:solidFill>
                <a:latin typeface="Arial"/>
                <a:cs typeface="Arial"/>
              </a:rPr>
              <a:t>for</a:t>
            </a:r>
            <a:r>
              <a:rPr sz="600" i="1" spc="55" dirty="0">
                <a:solidFill>
                  <a:srgbClr val="7A7ACD"/>
                </a:solidFill>
                <a:latin typeface="Arial"/>
                <a:cs typeface="Arial"/>
              </a:rPr>
              <a:t> </a:t>
            </a:r>
            <a:r>
              <a:rPr sz="600" i="1" spc="-5" dirty="0">
                <a:solidFill>
                  <a:srgbClr val="7A7ACD"/>
                </a:solidFill>
                <a:latin typeface="Arial"/>
                <a:cs typeface="Arial"/>
              </a:rPr>
              <a:t>Computational</a:t>
            </a:r>
            <a:r>
              <a:rPr sz="600" i="1" spc="50" dirty="0">
                <a:solidFill>
                  <a:srgbClr val="7A7ACD"/>
                </a:solidFill>
                <a:latin typeface="Arial"/>
                <a:cs typeface="Arial"/>
              </a:rPr>
              <a:t> </a:t>
            </a:r>
            <a:r>
              <a:rPr sz="600" i="1" spc="-5" dirty="0">
                <a:solidFill>
                  <a:srgbClr val="7A7ACD"/>
                </a:solidFill>
                <a:latin typeface="Arial"/>
                <a:cs typeface="Arial"/>
              </a:rPr>
              <a:t>Linguistics</a:t>
            </a:r>
            <a:r>
              <a:rPr sz="600" i="1" spc="55" dirty="0">
                <a:solidFill>
                  <a:srgbClr val="7A7ACD"/>
                </a:solidFill>
                <a:latin typeface="Arial"/>
                <a:cs typeface="Arial"/>
              </a:rPr>
              <a:t> </a:t>
            </a:r>
            <a:r>
              <a:rPr sz="600" i="1" spc="-5" dirty="0">
                <a:solidFill>
                  <a:srgbClr val="7A7ACD"/>
                </a:solidFill>
                <a:latin typeface="Arial"/>
                <a:cs typeface="Arial"/>
              </a:rPr>
              <a:t>(Volume</a:t>
            </a:r>
            <a:r>
              <a:rPr sz="600" i="1" spc="55" dirty="0">
                <a:solidFill>
                  <a:srgbClr val="7A7ACD"/>
                </a:solidFill>
                <a:latin typeface="Arial"/>
                <a:cs typeface="Arial"/>
              </a:rPr>
              <a:t> </a:t>
            </a:r>
            <a:r>
              <a:rPr sz="600" i="1" spc="-5" dirty="0">
                <a:solidFill>
                  <a:srgbClr val="7A7ACD"/>
                </a:solidFill>
                <a:latin typeface="Arial"/>
                <a:cs typeface="Arial"/>
              </a:rPr>
              <a:t>1:</a:t>
            </a:r>
            <a:r>
              <a:rPr sz="600" i="1" spc="125" dirty="0">
                <a:solidFill>
                  <a:srgbClr val="7A7ACD"/>
                </a:solidFill>
                <a:latin typeface="Arial"/>
                <a:cs typeface="Arial"/>
              </a:rPr>
              <a:t> </a:t>
            </a:r>
            <a:r>
              <a:rPr sz="600" i="1" spc="-10" dirty="0">
                <a:solidFill>
                  <a:srgbClr val="7A7ACD"/>
                </a:solidFill>
                <a:latin typeface="Arial"/>
                <a:cs typeface="Arial"/>
              </a:rPr>
              <a:t>Long</a:t>
            </a:r>
            <a:r>
              <a:rPr sz="600" i="1" spc="55" dirty="0">
                <a:solidFill>
                  <a:srgbClr val="7A7ACD"/>
                </a:solidFill>
                <a:latin typeface="Arial"/>
                <a:cs typeface="Arial"/>
              </a:rPr>
              <a:t> </a:t>
            </a:r>
            <a:r>
              <a:rPr sz="600" i="1" spc="-10" dirty="0">
                <a:solidFill>
                  <a:srgbClr val="7A7ACD"/>
                </a:solidFill>
                <a:latin typeface="Arial"/>
                <a:cs typeface="Arial"/>
              </a:rPr>
              <a:t>Papers)</a:t>
            </a:r>
            <a:r>
              <a:rPr sz="600" spc="-10" dirty="0">
                <a:solidFill>
                  <a:srgbClr val="7A7ACD"/>
                </a:solidFill>
                <a:latin typeface="Arial"/>
                <a:cs typeface="Arial"/>
              </a:rPr>
              <a:t>,</a:t>
            </a:r>
            <a:r>
              <a:rPr sz="600" spc="55" dirty="0">
                <a:solidFill>
                  <a:srgbClr val="7A7ACD"/>
                </a:solidFill>
                <a:latin typeface="Arial"/>
                <a:cs typeface="Arial"/>
              </a:rPr>
              <a:t> </a:t>
            </a:r>
            <a:r>
              <a:rPr sz="600" spc="-35" dirty="0">
                <a:solidFill>
                  <a:srgbClr val="7A7ACD"/>
                </a:solidFill>
                <a:latin typeface="Arial"/>
                <a:cs typeface="Arial"/>
              </a:rPr>
              <a:t>pages</a:t>
            </a:r>
            <a:r>
              <a:rPr sz="600" spc="55" dirty="0">
                <a:solidFill>
                  <a:srgbClr val="7A7ACD"/>
                </a:solidFill>
                <a:latin typeface="Arial"/>
                <a:cs typeface="Arial"/>
              </a:rPr>
              <a:t> </a:t>
            </a:r>
            <a:r>
              <a:rPr sz="600" spc="-15" dirty="0">
                <a:solidFill>
                  <a:srgbClr val="7A7ACD"/>
                </a:solidFill>
                <a:latin typeface="Arial"/>
                <a:cs typeface="Arial"/>
              </a:rPr>
              <a:t>766–777.</a:t>
            </a:r>
            <a:endParaRPr sz="600">
              <a:latin typeface="Arial"/>
              <a:cs typeface="Arial"/>
            </a:endParaRPr>
          </a:p>
          <a:p>
            <a:pPr>
              <a:lnSpc>
                <a:spcPct val="100000"/>
              </a:lnSpc>
            </a:pPr>
            <a:endParaRPr sz="500">
              <a:latin typeface="Times New Roman"/>
              <a:cs typeface="Times New Roman"/>
            </a:endParaRPr>
          </a:p>
          <a:p>
            <a:pPr marL="12700">
              <a:lnSpc>
                <a:spcPct val="100000"/>
              </a:lnSpc>
            </a:pPr>
            <a:r>
              <a:rPr sz="600" u="sng" spc="-5" dirty="0">
                <a:solidFill>
                  <a:srgbClr val="3333B2"/>
                </a:solidFill>
                <a:uFill>
                  <a:solidFill>
                    <a:srgbClr val="B2B2B2"/>
                  </a:solidFill>
                </a:uFill>
                <a:latin typeface="Times New Roman"/>
                <a:cs typeface="Times New Roman"/>
              </a:rPr>
              <a:t>    </a:t>
            </a:r>
            <a:r>
              <a:rPr sz="600" u="sng" spc="-30" dirty="0">
                <a:solidFill>
                  <a:srgbClr val="3333B2"/>
                </a:solidFill>
                <a:uFill>
                  <a:solidFill>
                    <a:srgbClr val="B2B2B2"/>
                  </a:solidFill>
                </a:uFill>
                <a:latin typeface="Times New Roman"/>
                <a:cs typeface="Times New Roman"/>
              </a:rPr>
              <a:t> </a:t>
            </a:r>
            <a:r>
              <a:rPr sz="600" dirty="0">
                <a:solidFill>
                  <a:srgbClr val="3333B2"/>
                </a:solidFill>
                <a:latin typeface="Times New Roman"/>
                <a:cs typeface="Times New Roman"/>
              </a:rPr>
              <a:t>    </a:t>
            </a:r>
            <a:r>
              <a:rPr sz="600" spc="65" dirty="0">
                <a:solidFill>
                  <a:srgbClr val="3333B2"/>
                </a:solidFill>
                <a:latin typeface="Times New Roman"/>
                <a:cs typeface="Times New Roman"/>
              </a:rPr>
              <a:t> </a:t>
            </a:r>
            <a:r>
              <a:rPr sz="600" spc="-5" dirty="0">
                <a:solidFill>
                  <a:srgbClr val="3333B2"/>
                </a:solidFill>
                <a:latin typeface="Arial"/>
                <a:cs typeface="Arial"/>
              </a:rPr>
              <a:t>Herzig, </a:t>
            </a:r>
            <a:r>
              <a:rPr sz="600" dirty="0">
                <a:solidFill>
                  <a:srgbClr val="3333B2"/>
                </a:solidFill>
                <a:latin typeface="Arial"/>
                <a:cs typeface="Arial"/>
              </a:rPr>
              <a:t>J. </a:t>
            </a:r>
            <a:r>
              <a:rPr sz="600" spc="-15" dirty="0">
                <a:solidFill>
                  <a:srgbClr val="3333B2"/>
                </a:solidFill>
                <a:latin typeface="Arial"/>
                <a:cs typeface="Arial"/>
              </a:rPr>
              <a:t>and </a:t>
            </a:r>
            <a:r>
              <a:rPr sz="600" dirty="0">
                <a:solidFill>
                  <a:srgbClr val="3333B2"/>
                </a:solidFill>
                <a:latin typeface="Arial"/>
                <a:cs typeface="Arial"/>
              </a:rPr>
              <a:t>Berant, J.</a:t>
            </a:r>
            <a:r>
              <a:rPr sz="600" spc="85" dirty="0">
                <a:solidFill>
                  <a:srgbClr val="3333B2"/>
                </a:solidFill>
                <a:latin typeface="Arial"/>
                <a:cs typeface="Arial"/>
              </a:rPr>
              <a:t> </a:t>
            </a:r>
            <a:r>
              <a:rPr sz="600" spc="5" dirty="0">
                <a:solidFill>
                  <a:srgbClr val="3333B2"/>
                </a:solidFill>
                <a:latin typeface="Arial"/>
                <a:cs typeface="Arial"/>
              </a:rPr>
              <a:t>(2017).</a:t>
            </a:r>
            <a:endParaRPr sz="600">
              <a:latin typeface="Arial"/>
              <a:cs typeface="Arial"/>
            </a:endParaRPr>
          </a:p>
          <a:p>
            <a:pPr marL="208279">
              <a:lnSpc>
                <a:spcPts val="710"/>
              </a:lnSpc>
              <a:spcBef>
                <a:spcPts val="145"/>
              </a:spcBef>
            </a:pPr>
            <a:r>
              <a:rPr sz="600" spc="-10" dirty="0">
                <a:latin typeface="Arial"/>
                <a:cs typeface="Arial"/>
              </a:rPr>
              <a:t>Neural semantic </a:t>
            </a:r>
            <a:r>
              <a:rPr sz="600" spc="-15" dirty="0">
                <a:latin typeface="Arial"/>
                <a:cs typeface="Arial"/>
              </a:rPr>
              <a:t>parsing over </a:t>
            </a:r>
            <a:r>
              <a:rPr sz="600" spc="5" dirty="0">
                <a:latin typeface="Arial"/>
                <a:cs typeface="Arial"/>
              </a:rPr>
              <a:t>multiple</a:t>
            </a:r>
            <a:r>
              <a:rPr sz="600" spc="-40" dirty="0">
                <a:latin typeface="Arial"/>
                <a:cs typeface="Arial"/>
              </a:rPr>
              <a:t> </a:t>
            </a:r>
            <a:r>
              <a:rPr sz="600" spc="-20" dirty="0">
                <a:latin typeface="Arial"/>
                <a:cs typeface="Arial"/>
              </a:rPr>
              <a:t>knowledge-bases.</a:t>
            </a:r>
            <a:endParaRPr sz="600">
              <a:latin typeface="Arial"/>
              <a:cs typeface="Arial"/>
            </a:endParaRPr>
          </a:p>
          <a:p>
            <a:pPr marL="208279">
              <a:lnSpc>
                <a:spcPts val="710"/>
              </a:lnSpc>
            </a:pPr>
            <a:r>
              <a:rPr sz="600" dirty="0">
                <a:solidFill>
                  <a:srgbClr val="7A7ACD"/>
                </a:solidFill>
                <a:latin typeface="Arial"/>
                <a:cs typeface="Arial"/>
              </a:rPr>
              <a:t>In</a:t>
            </a:r>
            <a:r>
              <a:rPr sz="600" spc="55" dirty="0">
                <a:solidFill>
                  <a:srgbClr val="7A7ACD"/>
                </a:solidFill>
                <a:latin typeface="Arial"/>
                <a:cs typeface="Arial"/>
              </a:rPr>
              <a:t> </a:t>
            </a:r>
            <a:r>
              <a:rPr sz="600" i="1" spc="-20" dirty="0">
                <a:solidFill>
                  <a:srgbClr val="7A7ACD"/>
                </a:solidFill>
                <a:latin typeface="Arial"/>
                <a:cs typeface="Arial"/>
              </a:rPr>
              <a:t>Proceedings</a:t>
            </a:r>
            <a:r>
              <a:rPr sz="600" i="1" spc="55" dirty="0">
                <a:solidFill>
                  <a:srgbClr val="7A7ACD"/>
                </a:solidFill>
                <a:latin typeface="Arial"/>
                <a:cs typeface="Arial"/>
              </a:rPr>
              <a:t> </a:t>
            </a:r>
            <a:r>
              <a:rPr sz="600" i="1" spc="5" dirty="0">
                <a:solidFill>
                  <a:srgbClr val="7A7ACD"/>
                </a:solidFill>
                <a:latin typeface="Arial"/>
                <a:cs typeface="Arial"/>
              </a:rPr>
              <a:t>of</a:t>
            </a:r>
            <a:r>
              <a:rPr sz="600" i="1" spc="55" dirty="0">
                <a:solidFill>
                  <a:srgbClr val="7A7ACD"/>
                </a:solidFill>
                <a:latin typeface="Arial"/>
                <a:cs typeface="Arial"/>
              </a:rPr>
              <a:t> </a:t>
            </a:r>
            <a:r>
              <a:rPr sz="600" i="1" dirty="0">
                <a:solidFill>
                  <a:srgbClr val="7A7ACD"/>
                </a:solidFill>
                <a:latin typeface="Arial"/>
                <a:cs typeface="Arial"/>
              </a:rPr>
              <a:t>the</a:t>
            </a:r>
            <a:r>
              <a:rPr sz="600" i="1" spc="55" dirty="0">
                <a:solidFill>
                  <a:srgbClr val="7A7ACD"/>
                </a:solidFill>
                <a:latin typeface="Arial"/>
                <a:cs typeface="Arial"/>
              </a:rPr>
              <a:t> </a:t>
            </a:r>
            <a:r>
              <a:rPr sz="600" i="1" spc="5" dirty="0">
                <a:solidFill>
                  <a:srgbClr val="7A7ACD"/>
                </a:solidFill>
                <a:latin typeface="Arial"/>
                <a:cs typeface="Arial"/>
              </a:rPr>
              <a:t>55th</a:t>
            </a:r>
            <a:r>
              <a:rPr sz="600" i="1" spc="55" dirty="0">
                <a:solidFill>
                  <a:srgbClr val="7A7ACD"/>
                </a:solidFill>
                <a:latin typeface="Arial"/>
                <a:cs typeface="Arial"/>
              </a:rPr>
              <a:t> </a:t>
            </a:r>
            <a:r>
              <a:rPr sz="600" i="1" spc="-5" dirty="0">
                <a:solidFill>
                  <a:srgbClr val="7A7ACD"/>
                </a:solidFill>
                <a:latin typeface="Arial"/>
                <a:cs typeface="Arial"/>
              </a:rPr>
              <a:t>Annual</a:t>
            </a:r>
            <a:r>
              <a:rPr sz="600" i="1" spc="55" dirty="0">
                <a:solidFill>
                  <a:srgbClr val="7A7ACD"/>
                </a:solidFill>
                <a:latin typeface="Arial"/>
                <a:cs typeface="Arial"/>
              </a:rPr>
              <a:t> </a:t>
            </a:r>
            <a:r>
              <a:rPr sz="600" i="1" dirty="0">
                <a:solidFill>
                  <a:srgbClr val="7A7ACD"/>
                </a:solidFill>
                <a:latin typeface="Arial"/>
                <a:cs typeface="Arial"/>
              </a:rPr>
              <a:t>Meeting</a:t>
            </a:r>
            <a:r>
              <a:rPr sz="600" i="1" spc="55" dirty="0">
                <a:solidFill>
                  <a:srgbClr val="7A7ACD"/>
                </a:solidFill>
                <a:latin typeface="Arial"/>
                <a:cs typeface="Arial"/>
              </a:rPr>
              <a:t> </a:t>
            </a:r>
            <a:r>
              <a:rPr sz="600" i="1" spc="5" dirty="0">
                <a:solidFill>
                  <a:srgbClr val="7A7ACD"/>
                </a:solidFill>
                <a:latin typeface="Arial"/>
                <a:cs typeface="Arial"/>
              </a:rPr>
              <a:t>of</a:t>
            </a:r>
            <a:r>
              <a:rPr sz="600" i="1" spc="55" dirty="0">
                <a:solidFill>
                  <a:srgbClr val="7A7ACD"/>
                </a:solidFill>
                <a:latin typeface="Arial"/>
                <a:cs typeface="Arial"/>
              </a:rPr>
              <a:t> </a:t>
            </a:r>
            <a:r>
              <a:rPr sz="600" i="1" spc="-5" dirty="0">
                <a:solidFill>
                  <a:srgbClr val="7A7ACD"/>
                </a:solidFill>
                <a:latin typeface="Arial"/>
                <a:cs typeface="Arial"/>
              </a:rPr>
              <a:t>the</a:t>
            </a:r>
            <a:r>
              <a:rPr sz="600" i="1" spc="60" dirty="0">
                <a:solidFill>
                  <a:srgbClr val="7A7ACD"/>
                </a:solidFill>
                <a:latin typeface="Arial"/>
                <a:cs typeface="Arial"/>
              </a:rPr>
              <a:t> </a:t>
            </a:r>
            <a:r>
              <a:rPr sz="600" i="1" spc="-10" dirty="0">
                <a:solidFill>
                  <a:srgbClr val="7A7ACD"/>
                </a:solidFill>
                <a:latin typeface="Arial"/>
                <a:cs typeface="Arial"/>
              </a:rPr>
              <a:t>Association</a:t>
            </a:r>
            <a:r>
              <a:rPr sz="600" i="1" spc="55" dirty="0">
                <a:solidFill>
                  <a:srgbClr val="7A7ACD"/>
                </a:solidFill>
                <a:latin typeface="Arial"/>
                <a:cs typeface="Arial"/>
              </a:rPr>
              <a:t> </a:t>
            </a:r>
            <a:r>
              <a:rPr sz="600" i="1" dirty="0">
                <a:solidFill>
                  <a:srgbClr val="7A7ACD"/>
                </a:solidFill>
                <a:latin typeface="Arial"/>
                <a:cs typeface="Arial"/>
              </a:rPr>
              <a:t>for</a:t>
            </a:r>
            <a:r>
              <a:rPr sz="600" i="1" spc="55" dirty="0">
                <a:solidFill>
                  <a:srgbClr val="7A7ACD"/>
                </a:solidFill>
                <a:latin typeface="Arial"/>
                <a:cs typeface="Arial"/>
              </a:rPr>
              <a:t> </a:t>
            </a:r>
            <a:r>
              <a:rPr sz="600" i="1" spc="-5" dirty="0">
                <a:solidFill>
                  <a:srgbClr val="7A7ACD"/>
                </a:solidFill>
                <a:latin typeface="Arial"/>
                <a:cs typeface="Arial"/>
              </a:rPr>
              <a:t>Computational</a:t>
            </a:r>
            <a:r>
              <a:rPr sz="600" i="1" spc="50" dirty="0">
                <a:solidFill>
                  <a:srgbClr val="7A7ACD"/>
                </a:solidFill>
                <a:latin typeface="Arial"/>
                <a:cs typeface="Arial"/>
              </a:rPr>
              <a:t> </a:t>
            </a:r>
            <a:r>
              <a:rPr sz="600" i="1" spc="-5" dirty="0">
                <a:solidFill>
                  <a:srgbClr val="7A7ACD"/>
                </a:solidFill>
                <a:latin typeface="Arial"/>
                <a:cs typeface="Arial"/>
              </a:rPr>
              <a:t>Linguistics</a:t>
            </a:r>
            <a:r>
              <a:rPr sz="600" i="1" spc="55" dirty="0">
                <a:solidFill>
                  <a:srgbClr val="7A7ACD"/>
                </a:solidFill>
                <a:latin typeface="Arial"/>
                <a:cs typeface="Arial"/>
              </a:rPr>
              <a:t> </a:t>
            </a:r>
            <a:r>
              <a:rPr sz="600" i="1" spc="-5" dirty="0">
                <a:solidFill>
                  <a:srgbClr val="7A7ACD"/>
                </a:solidFill>
                <a:latin typeface="Arial"/>
                <a:cs typeface="Arial"/>
              </a:rPr>
              <a:t>(Volume</a:t>
            </a:r>
            <a:r>
              <a:rPr sz="600" i="1" spc="55" dirty="0">
                <a:solidFill>
                  <a:srgbClr val="7A7ACD"/>
                </a:solidFill>
                <a:latin typeface="Arial"/>
                <a:cs typeface="Arial"/>
              </a:rPr>
              <a:t> </a:t>
            </a:r>
            <a:r>
              <a:rPr sz="600" i="1" spc="-5" dirty="0">
                <a:solidFill>
                  <a:srgbClr val="7A7ACD"/>
                </a:solidFill>
                <a:latin typeface="Arial"/>
                <a:cs typeface="Arial"/>
              </a:rPr>
              <a:t>2:</a:t>
            </a:r>
            <a:r>
              <a:rPr sz="600" i="1" spc="125" dirty="0">
                <a:solidFill>
                  <a:srgbClr val="7A7ACD"/>
                </a:solidFill>
                <a:latin typeface="Arial"/>
                <a:cs typeface="Arial"/>
              </a:rPr>
              <a:t> </a:t>
            </a:r>
            <a:r>
              <a:rPr sz="600" i="1" spc="-5" dirty="0">
                <a:solidFill>
                  <a:srgbClr val="7A7ACD"/>
                </a:solidFill>
                <a:latin typeface="Arial"/>
                <a:cs typeface="Arial"/>
              </a:rPr>
              <a:t>Short</a:t>
            </a:r>
            <a:r>
              <a:rPr sz="600" i="1" spc="55" dirty="0">
                <a:solidFill>
                  <a:srgbClr val="7A7ACD"/>
                </a:solidFill>
                <a:latin typeface="Arial"/>
                <a:cs typeface="Arial"/>
              </a:rPr>
              <a:t> </a:t>
            </a:r>
            <a:r>
              <a:rPr sz="600" i="1" spc="-10" dirty="0">
                <a:solidFill>
                  <a:srgbClr val="7A7ACD"/>
                </a:solidFill>
                <a:latin typeface="Arial"/>
                <a:cs typeface="Arial"/>
              </a:rPr>
              <a:t>Papers)</a:t>
            </a:r>
            <a:r>
              <a:rPr sz="600" spc="-10" dirty="0">
                <a:solidFill>
                  <a:srgbClr val="7A7ACD"/>
                </a:solidFill>
                <a:latin typeface="Arial"/>
                <a:cs typeface="Arial"/>
              </a:rPr>
              <a:t>,</a:t>
            </a:r>
            <a:r>
              <a:rPr sz="600" spc="55" dirty="0">
                <a:solidFill>
                  <a:srgbClr val="7A7ACD"/>
                </a:solidFill>
                <a:latin typeface="Arial"/>
                <a:cs typeface="Arial"/>
              </a:rPr>
              <a:t> </a:t>
            </a:r>
            <a:r>
              <a:rPr sz="600" spc="-35" dirty="0">
                <a:solidFill>
                  <a:srgbClr val="7A7ACD"/>
                </a:solidFill>
                <a:latin typeface="Arial"/>
                <a:cs typeface="Arial"/>
              </a:rPr>
              <a:t>pages</a:t>
            </a:r>
            <a:r>
              <a:rPr sz="600" spc="60" dirty="0">
                <a:solidFill>
                  <a:srgbClr val="7A7ACD"/>
                </a:solidFill>
                <a:latin typeface="Arial"/>
                <a:cs typeface="Arial"/>
              </a:rPr>
              <a:t> </a:t>
            </a:r>
            <a:r>
              <a:rPr sz="600" spc="-15" dirty="0">
                <a:solidFill>
                  <a:srgbClr val="7A7ACD"/>
                </a:solidFill>
                <a:latin typeface="Arial"/>
                <a:cs typeface="Arial"/>
              </a:rPr>
              <a:t>623–628.</a:t>
            </a:r>
            <a:endParaRPr sz="600">
              <a:latin typeface="Arial"/>
              <a:cs typeface="Arial"/>
            </a:endParaRPr>
          </a:p>
          <a:p>
            <a:pPr>
              <a:lnSpc>
                <a:spcPct val="100000"/>
              </a:lnSpc>
            </a:pPr>
            <a:endParaRPr sz="500">
              <a:latin typeface="Times New Roman"/>
              <a:cs typeface="Times New Roman"/>
            </a:endParaRPr>
          </a:p>
          <a:p>
            <a:pPr marL="12700">
              <a:lnSpc>
                <a:spcPct val="100000"/>
              </a:lnSpc>
            </a:pPr>
            <a:r>
              <a:rPr sz="600" u="sng" spc="-5" dirty="0">
                <a:solidFill>
                  <a:srgbClr val="3333B2"/>
                </a:solidFill>
                <a:uFill>
                  <a:solidFill>
                    <a:srgbClr val="B2B2B2"/>
                  </a:solidFill>
                </a:uFill>
                <a:latin typeface="Times New Roman"/>
                <a:cs typeface="Times New Roman"/>
              </a:rPr>
              <a:t>    </a:t>
            </a:r>
            <a:r>
              <a:rPr sz="600" u="sng" spc="-30" dirty="0">
                <a:solidFill>
                  <a:srgbClr val="3333B2"/>
                </a:solidFill>
                <a:uFill>
                  <a:solidFill>
                    <a:srgbClr val="B2B2B2"/>
                  </a:solidFill>
                </a:uFill>
                <a:latin typeface="Times New Roman"/>
                <a:cs typeface="Times New Roman"/>
              </a:rPr>
              <a:t> </a:t>
            </a:r>
            <a:r>
              <a:rPr sz="600" dirty="0">
                <a:solidFill>
                  <a:srgbClr val="3333B2"/>
                </a:solidFill>
                <a:latin typeface="Times New Roman"/>
                <a:cs typeface="Times New Roman"/>
              </a:rPr>
              <a:t>    </a:t>
            </a:r>
            <a:r>
              <a:rPr sz="600" spc="65" dirty="0">
                <a:solidFill>
                  <a:srgbClr val="3333B2"/>
                </a:solidFill>
                <a:latin typeface="Times New Roman"/>
                <a:cs typeface="Times New Roman"/>
              </a:rPr>
              <a:t> </a:t>
            </a:r>
            <a:r>
              <a:rPr sz="600" spc="-5" dirty="0">
                <a:solidFill>
                  <a:srgbClr val="3333B2"/>
                </a:solidFill>
                <a:latin typeface="Arial"/>
                <a:cs typeface="Arial"/>
              </a:rPr>
              <a:t>Jia, </a:t>
            </a:r>
            <a:r>
              <a:rPr sz="600" spc="-10" dirty="0">
                <a:solidFill>
                  <a:srgbClr val="3333B2"/>
                </a:solidFill>
                <a:latin typeface="Arial"/>
                <a:cs typeface="Arial"/>
              </a:rPr>
              <a:t>R. </a:t>
            </a:r>
            <a:r>
              <a:rPr sz="600" spc="-15" dirty="0">
                <a:solidFill>
                  <a:srgbClr val="3333B2"/>
                </a:solidFill>
                <a:latin typeface="Arial"/>
                <a:cs typeface="Arial"/>
              </a:rPr>
              <a:t>and </a:t>
            </a:r>
            <a:r>
              <a:rPr sz="600" spc="-5" dirty="0">
                <a:solidFill>
                  <a:srgbClr val="3333B2"/>
                </a:solidFill>
                <a:latin typeface="Arial"/>
                <a:cs typeface="Arial"/>
              </a:rPr>
              <a:t>Liang, </a:t>
            </a:r>
            <a:r>
              <a:rPr sz="600" spc="-25" dirty="0">
                <a:solidFill>
                  <a:srgbClr val="3333B2"/>
                </a:solidFill>
                <a:latin typeface="Arial"/>
                <a:cs typeface="Arial"/>
              </a:rPr>
              <a:t>P.</a:t>
            </a:r>
            <a:r>
              <a:rPr sz="600" spc="105" dirty="0">
                <a:solidFill>
                  <a:srgbClr val="3333B2"/>
                </a:solidFill>
                <a:latin typeface="Arial"/>
                <a:cs typeface="Arial"/>
              </a:rPr>
              <a:t> </a:t>
            </a:r>
            <a:r>
              <a:rPr sz="600" dirty="0">
                <a:solidFill>
                  <a:srgbClr val="3333B2"/>
                </a:solidFill>
                <a:latin typeface="Arial"/>
                <a:cs typeface="Arial"/>
              </a:rPr>
              <a:t>(2016).</a:t>
            </a:r>
            <a:endParaRPr sz="600">
              <a:latin typeface="Arial"/>
              <a:cs typeface="Arial"/>
            </a:endParaRPr>
          </a:p>
          <a:p>
            <a:pPr marL="208279">
              <a:lnSpc>
                <a:spcPts val="710"/>
              </a:lnSpc>
              <a:spcBef>
                <a:spcPts val="145"/>
              </a:spcBef>
            </a:pPr>
            <a:r>
              <a:rPr sz="600" spc="5" dirty="0">
                <a:latin typeface="Arial"/>
                <a:cs typeface="Arial"/>
              </a:rPr>
              <a:t>Data </a:t>
            </a:r>
            <a:r>
              <a:rPr sz="600" spc="-5" dirty="0">
                <a:latin typeface="Arial"/>
                <a:cs typeface="Arial"/>
              </a:rPr>
              <a:t>recombination </a:t>
            </a:r>
            <a:r>
              <a:rPr sz="600" dirty="0">
                <a:latin typeface="Arial"/>
                <a:cs typeface="Arial"/>
              </a:rPr>
              <a:t>for </a:t>
            </a:r>
            <a:r>
              <a:rPr sz="600" spc="-10" dirty="0">
                <a:latin typeface="Arial"/>
                <a:cs typeface="Arial"/>
              </a:rPr>
              <a:t>neural semantic</a:t>
            </a:r>
            <a:r>
              <a:rPr sz="600" spc="-85" dirty="0">
                <a:latin typeface="Arial"/>
                <a:cs typeface="Arial"/>
              </a:rPr>
              <a:t> </a:t>
            </a:r>
            <a:r>
              <a:rPr sz="600" spc="-15" dirty="0">
                <a:latin typeface="Arial"/>
                <a:cs typeface="Arial"/>
              </a:rPr>
              <a:t>parsing.</a:t>
            </a:r>
            <a:endParaRPr sz="600">
              <a:latin typeface="Arial"/>
              <a:cs typeface="Arial"/>
            </a:endParaRPr>
          </a:p>
          <a:p>
            <a:pPr marL="208279">
              <a:lnSpc>
                <a:spcPts val="710"/>
              </a:lnSpc>
            </a:pPr>
            <a:r>
              <a:rPr sz="600" i="1" dirty="0">
                <a:solidFill>
                  <a:srgbClr val="7A7ACD"/>
                </a:solidFill>
                <a:latin typeface="Arial"/>
                <a:cs typeface="Arial"/>
              </a:rPr>
              <a:t>arXiv preprint</a:t>
            </a:r>
            <a:r>
              <a:rPr sz="600" i="1" spc="85" dirty="0">
                <a:solidFill>
                  <a:srgbClr val="7A7ACD"/>
                </a:solidFill>
                <a:latin typeface="Arial"/>
                <a:cs typeface="Arial"/>
              </a:rPr>
              <a:t> </a:t>
            </a:r>
            <a:r>
              <a:rPr sz="600" i="1" spc="-10" dirty="0">
                <a:solidFill>
                  <a:srgbClr val="7A7ACD"/>
                </a:solidFill>
                <a:latin typeface="Arial"/>
                <a:cs typeface="Arial"/>
              </a:rPr>
              <a:t>arXiv:1606.03622</a:t>
            </a:r>
            <a:r>
              <a:rPr sz="600" spc="-10" dirty="0">
                <a:solidFill>
                  <a:srgbClr val="7A7ACD"/>
                </a:solidFill>
                <a:latin typeface="Arial"/>
                <a:cs typeface="Arial"/>
              </a:rPr>
              <a:t>.</a:t>
            </a:r>
            <a:endParaRPr sz="600">
              <a:latin typeface="Arial"/>
              <a:cs typeface="Arial"/>
            </a:endParaRPr>
          </a:p>
          <a:p>
            <a:pPr>
              <a:lnSpc>
                <a:spcPct val="100000"/>
              </a:lnSpc>
              <a:spcBef>
                <a:spcPts val="20"/>
              </a:spcBef>
            </a:pPr>
            <a:endParaRPr sz="450">
              <a:latin typeface="Times New Roman"/>
              <a:cs typeface="Times New Roman"/>
            </a:endParaRPr>
          </a:p>
          <a:p>
            <a:pPr marL="12700">
              <a:lnSpc>
                <a:spcPct val="100000"/>
              </a:lnSpc>
            </a:pPr>
            <a:r>
              <a:rPr sz="600" u="sng" spc="-5" dirty="0">
                <a:solidFill>
                  <a:srgbClr val="3333B2"/>
                </a:solidFill>
                <a:uFill>
                  <a:solidFill>
                    <a:srgbClr val="B2B2B2"/>
                  </a:solidFill>
                </a:uFill>
                <a:latin typeface="Times New Roman"/>
                <a:cs typeface="Times New Roman"/>
              </a:rPr>
              <a:t>    </a:t>
            </a:r>
            <a:r>
              <a:rPr sz="600" u="sng" spc="-30" dirty="0">
                <a:solidFill>
                  <a:srgbClr val="3333B2"/>
                </a:solidFill>
                <a:uFill>
                  <a:solidFill>
                    <a:srgbClr val="B2B2B2"/>
                  </a:solidFill>
                </a:uFill>
                <a:latin typeface="Times New Roman"/>
                <a:cs typeface="Times New Roman"/>
              </a:rPr>
              <a:t> </a:t>
            </a:r>
            <a:r>
              <a:rPr sz="600" dirty="0">
                <a:solidFill>
                  <a:srgbClr val="3333B2"/>
                </a:solidFill>
                <a:latin typeface="Times New Roman"/>
                <a:cs typeface="Times New Roman"/>
              </a:rPr>
              <a:t>    </a:t>
            </a:r>
            <a:r>
              <a:rPr sz="600" spc="65" dirty="0">
                <a:solidFill>
                  <a:srgbClr val="3333B2"/>
                </a:solidFill>
                <a:latin typeface="Times New Roman"/>
                <a:cs typeface="Times New Roman"/>
              </a:rPr>
              <a:t> </a:t>
            </a:r>
            <a:r>
              <a:rPr sz="600" spc="-15" dirty="0">
                <a:solidFill>
                  <a:srgbClr val="3333B2"/>
                </a:solidFill>
                <a:latin typeface="Arial"/>
                <a:cs typeface="Arial"/>
              </a:rPr>
              <a:t>Su, </a:t>
            </a:r>
            <a:r>
              <a:rPr sz="600" spc="15" dirty="0">
                <a:solidFill>
                  <a:srgbClr val="3333B2"/>
                </a:solidFill>
                <a:latin typeface="Arial"/>
                <a:cs typeface="Arial"/>
              </a:rPr>
              <a:t>Y. </a:t>
            </a:r>
            <a:r>
              <a:rPr sz="600" spc="-15" dirty="0">
                <a:solidFill>
                  <a:srgbClr val="3333B2"/>
                </a:solidFill>
                <a:latin typeface="Arial"/>
                <a:cs typeface="Arial"/>
              </a:rPr>
              <a:t>and Yan, </a:t>
            </a:r>
            <a:r>
              <a:rPr sz="600" spc="15" dirty="0">
                <a:solidFill>
                  <a:srgbClr val="3333B2"/>
                </a:solidFill>
                <a:latin typeface="Arial"/>
                <a:cs typeface="Arial"/>
              </a:rPr>
              <a:t>X.</a:t>
            </a:r>
            <a:r>
              <a:rPr sz="600" spc="70" dirty="0">
                <a:solidFill>
                  <a:srgbClr val="3333B2"/>
                </a:solidFill>
                <a:latin typeface="Arial"/>
                <a:cs typeface="Arial"/>
              </a:rPr>
              <a:t> </a:t>
            </a:r>
            <a:r>
              <a:rPr sz="600" spc="5" dirty="0">
                <a:solidFill>
                  <a:srgbClr val="3333B2"/>
                </a:solidFill>
                <a:latin typeface="Arial"/>
                <a:cs typeface="Arial"/>
              </a:rPr>
              <a:t>(2017).</a:t>
            </a:r>
            <a:endParaRPr sz="600">
              <a:latin typeface="Arial"/>
              <a:cs typeface="Arial"/>
            </a:endParaRPr>
          </a:p>
          <a:p>
            <a:pPr marL="208279">
              <a:lnSpc>
                <a:spcPts val="710"/>
              </a:lnSpc>
              <a:spcBef>
                <a:spcPts val="145"/>
              </a:spcBef>
            </a:pPr>
            <a:r>
              <a:rPr sz="600" spc="-20" dirty="0">
                <a:latin typeface="Arial"/>
                <a:cs typeface="Arial"/>
              </a:rPr>
              <a:t>Cross-domain </a:t>
            </a:r>
            <a:r>
              <a:rPr sz="600" spc="-10" dirty="0">
                <a:latin typeface="Arial"/>
                <a:cs typeface="Arial"/>
              </a:rPr>
              <a:t>semantic </a:t>
            </a:r>
            <a:r>
              <a:rPr sz="600" spc="-15" dirty="0">
                <a:latin typeface="Arial"/>
                <a:cs typeface="Arial"/>
              </a:rPr>
              <a:t>parsing </a:t>
            </a:r>
            <a:r>
              <a:rPr sz="600" spc="-10" dirty="0">
                <a:latin typeface="Arial"/>
                <a:cs typeface="Arial"/>
              </a:rPr>
              <a:t>via</a:t>
            </a:r>
            <a:r>
              <a:rPr sz="600" spc="-80" dirty="0">
                <a:latin typeface="Arial"/>
                <a:cs typeface="Arial"/>
              </a:rPr>
              <a:t> </a:t>
            </a:r>
            <a:r>
              <a:rPr sz="600" spc="-15" dirty="0">
                <a:latin typeface="Arial"/>
                <a:cs typeface="Arial"/>
              </a:rPr>
              <a:t>paraphrasing.</a:t>
            </a:r>
            <a:endParaRPr sz="600">
              <a:latin typeface="Arial"/>
              <a:cs typeface="Arial"/>
            </a:endParaRPr>
          </a:p>
          <a:p>
            <a:pPr marL="208279">
              <a:lnSpc>
                <a:spcPts val="710"/>
              </a:lnSpc>
            </a:pPr>
            <a:r>
              <a:rPr sz="600" i="1" dirty="0">
                <a:solidFill>
                  <a:srgbClr val="7A7ACD"/>
                </a:solidFill>
                <a:latin typeface="Arial"/>
                <a:cs typeface="Arial"/>
              </a:rPr>
              <a:t>arXiv preprint</a:t>
            </a:r>
            <a:r>
              <a:rPr sz="600" i="1" spc="85" dirty="0">
                <a:solidFill>
                  <a:srgbClr val="7A7ACD"/>
                </a:solidFill>
                <a:latin typeface="Arial"/>
                <a:cs typeface="Arial"/>
              </a:rPr>
              <a:t> </a:t>
            </a:r>
            <a:r>
              <a:rPr sz="600" i="1" spc="-10" dirty="0">
                <a:solidFill>
                  <a:srgbClr val="7A7ACD"/>
                </a:solidFill>
                <a:latin typeface="Arial"/>
                <a:cs typeface="Arial"/>
              </a:rPr>
              <a:t>arXiv:1704.05974</a:t>
            </a:r>
            <a:r>
              <a:rPr sz="600" spc="-10" dirty="0">
                <a:solidFill>
                  <a:srgbClr val="7A7ACD"/>
                </a:solidFill>
                <a:latin typeface="Arial"/>
                <a:cs typeface="Arial"/>
              </a:rPr>
              <a:t>.</a:t>
            </a:r>
            <a:endParaRPr sz="600">
              <a:latin typeface="Arial"/>
              <a:cs typeface="Arial"/>
            </a:endParaRPr>
          </a:p>
        </p:txBody>
      </p:sp>
      <p:sp>
        <p:nvSpPr>
          <p:cNvPr id="48" name="object 48"/>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49" name="object 49"/>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50" name="object 50"/>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51" name="object 51"/>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52" name="object 52"/>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53" name="object 53"/>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54" name="object 54"/>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22</a:t>
            </a:fld>
            <a:r>
              <a:rPr spc="-20" dirty="0"/>
              <a:t> </a:t>
            </a:r>
            <a:r>
              <a:rPr spc="150" dirty="0"/>
              <a:t>/</a:t>
            </a:r>
            <a:r>
              <a:rPr spc="40" dirty="0"/>
              <a:t> </a:t>
            </a:r>
            <a:r>
              <a:rPr spc="-20" dirty="0"/>
              <a:t>28</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524635" cy="244475"/>
          </a:xfrm>
          <a:prstGeom prst="rect">
            <a:avLst/>
          </a:prstGeom>
        </p:spPr>
        <p:txBody>
          <a:bodyPr vert="horz" wrap="square" lIns="0" tIns="17145" rIns="0" bIns="0" rtlCol="0">
            <a:spAutoFit/>
          </a:bodyPr>
          <a:lstStyle/>
          <a:p>
            <a:pPr marL="12700">
              <a:lnSpc>
                <a:spcPct val="100000"/>
              </a:lnSpc>
              <a:spcBef>
                <a:spcPts val="135"/>
              </a:spcBef>
            </a:pPr>
            <a:r>
              <a:rPr sz="1400" spc="-80" dirty="0">
                <a:solidFill>
                  <a:srgbClr val="FFFFFF"/>
                </a:solidFill>
                <a:latin typeface="Arial"/>
                <a:cs typeface="Arial"/>
              </a:rPr>
              <a:t>Baseline </a:t>
            </a:r>
            <a:r>
              <a:rPr sz="1400" spc="-30" dirty="0">
                <a:solidFill>
                  <a:srgbClr val="FFFFFF"/>
                </a:solidFill>
                <a:latin typeface="Arial"/>
                <a:cs typeface="Arial"/>
              </a:rPr>
              <a:t>Model:</a:t>
            </a:r>
            <a:r>
              <a:rPr sz="1400" spc="35" dirty="0">
                <a:solidFill>
                  <a:srgbClr val="FFFFFF"/>
                </a:solidFill>
                <a:latin typeface="Arial"/>
                <a:cs typeface="Arial"/>
              </a:rPr>
              <a:t> </a:t>
            </a:r>
            <a:r>
              <a:rPr sz="1400" spc="60" dirty="0">
                <a:solidFill>
                  <a:srgbClr val="FFFFFF"/>
                </a:solidFill>
                <a:latin typeface="Arial"/>
                <a:cs typeface="Arial"/>
              </a:rPr>
              <a:t>Att</a:t>
            </a:r>
            <a:endParaRPr sz="1400">
              <a:latin typeface="Arial"/>
              <a:cs typeface="Arial"/>
            </a:endParaRPr>
          </a:p>
        </p:txBody>
      </p:sp>
      <p:sp>
        <p:nvSpPr>
          <p:cNvPr id="4" name="object 4"/>
          <p:cNvSpPr/>
          <p:nvPr/>
        </p:nvSpPr>
        <p:spPr>
          <a:xfrm>
            <a:off x="288590" y="608342"/>
            <a:ext cx="5197336" cy="225508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23</a:t>
            </a:fld>
            <a:r>
              <a:rPr spc="-20" dirty="0"/>
              <a:t> </a:t>
            </a:r>
            <a:r>
              <a:rPr spc="150" dirty="0"/>
              <a:t>/</a:t>
            </a:r>
            <a:r>
              <a:rPr spc="40" dirty="0"/>
              <a:t> </a:t>
            </a:r>
            <a:r>
              <a:rPr spc="-20" dirty="0"/>
              <a:t>28</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762760" cy="244475"/>
          </a:xfrm>
          <a:prstGeom prst="rect">
            <a:avLst/>
          </a:prstGeom>
        </p:spPr>
        <p:txBody>
          <a:bodyPr vert="horz" wrap="square" lIns="0" tIns="17145" rIns="0" bIns="0" rtlCol="0">
            <a:spAutoFit/>
          </a:bodyPr>
          <a:lstStyle/>
          <a:p>
            <a:pPr marL="12700">
              <a:lnSpc>
                <a:spcPct val="100000"/>
              </a:lnSpc>
              <a:spcBef>
                <a:spcPts val="135"/>
              </a:spcBef>
            </a:pPr>
            <a:r>
              <a:rPr sz="1400" spc="-80" dirty="0">
                <a:solidFill>
                  <a:srgbClr val="FFFFFF"/>
                </a:solidFill>
                <a:latin typeface="Arial"/>
                <a:cs typeface="Arial"/>
              </a:rPr>
              <a:t>Baseline </a:t>
            </a:r>
            <a:r>
              <a:rPr sz="1400" spc="-30" dirty="0">
                <a:solidFill>
                  <a:srgbClr val="FFFFFF"/>
                </a:solidFill>
                <a:latin typeface="Arial"/>
                <a:cs typeface="Arial"/>
              </a:rPr>
              <a:t>Model:</a:t>
            </a:r>
            <a:r>
              <a:rPr sz="1400" spc="30" dirty="0">
                <a:solidFill>
                  <a:srgbClr val="FFFFFF"/>
                </a:solidFill>
                <a:latin typeface="Arial"/>
                <a:cs typeface="Arial"/>
              </a:rPr>
              <a:t> </a:t>
            </a:r>
            <a:r>
              <a:rPr sz="1400" spc="45" dirty="0">
                <a:solidFill>
                  <a:srgbClr val="FFFFFF"/>
                </a:solidFill>
                <a:latin typeface="Arial"/>
                <a:cs typeface="Arial"/>
              </a:rPr>
              <a:t>AttPtr</a:t>
            </a:r>
            <a:endParaRPr sz="1400">
              <a:latin typeface="Arial"/>
              <a:cs typeface="Arial"/>
            </a:endParaRPr>
          </a:p>
        </p:txBody>
      </p:sp>
      <p:sp>
        <p:nvSpPr>
          <p:cNvPr id="4" name="object 4"/>
          <p:cNvSpPr/>
          <p:nvPr/>
        </p:nvSpPr>
        <p:spPr>
          <a:xfrm>
            <a:off x="760599" y="547986"/>
            <a:ext cx="4227055" cy="238116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24</a:t>
            </a:fld>
            <a:r>
              <a:rPr spc="-20" dirty="0"/>
              <a:t> </a:t>
            </a:r>
            <a:r>
              <a:rPr spc="150" dirty="0"/>
              <a:t>/</a:t>
            </a:r>
            <a:r>
              <a:rPr spc="40" dirty="0"/>
              <a:t> </a:t>
            </a:r>
            <a:r>
              <a:rPr spc="-20" dirty="0"/>
              <a:t>28</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2658110" cy="244475"/>
          </a:xfrm>
          <a:prstGeom prst="rect">
            <a:avLst/>
          </a:prstGeom>
        </p:spPr>
        <p:txBody>
          <a:bodyPr vert="horz" wrap="square" lIns="0" tIns="17145" rIns="0" bIns="0" rtlCol="0">
            <a:spAutoFit/>
          </a:bodyPr>
          <a:lstStyle/>
          <a:p>
            <a:pPr marL="12700">
              <a:lnSpc>
                <a:spcPct val="100000"/>
              </a:lnSpc>
              <a:spcBef>
                <a:spcPts val="135"/>
              </a:spcBef>
            </a:pPr>
            <a:r>
              <a:rPr spc="-60" dirty="0"/>
              <a:t>Semantic </a:t>
            </a:r>
            <a:r>
              <a:rPr spc="-75" dirty="0"/>
              <a:t>Parsing </a:t>
            </a:r>
            <a:r>
              <a:rPr spc="10" dirty="0"/>
              <a:t>(Entity</a:t>
            </a:r>
            <a:r>
              <a:rPr spc="30" dirty="0"/>
              <a:t> </a:t>
            </a:r>
            <a:r>
              <a:rPr spc="-30" dirty="0"/>
              <a:t>Mapping)</a:t>
            </a:r>
          </a:p>
        </p:txBody>
      </p:sp>
      <p:sp>
        <p:nvSpPr>
          <p:cNvPr id="3" name="object 3"/>
          <p:cNvSpPr/>
          <p:nvPr/>
        </p:nvSpPr>
        <p:spPr>
          <a:xfrm>
            <a:off x="3736631" y="821270"/>
            <a:ext cx="41910" cy="0"/>
          </a:xfrm>
          <a:custGeom>
            <a:avLst/>
            <a:gdLst/>
            <a:ahLst/>
            <a:cxnLst/>
            <a:rect l="l" t="t" r="r" b="b"/>
            <a:pathLst>
              <a:path w="41910">
                <a:moveTo>
                  <a:pt x="0" y="0"/>
                </a:moveTo>
                <a:lnTo>
                  <a:pt x="41567" y="0"/>
                </a:lnTo>
              </a:path>
            </a:pathLst>
          </a:custGeom>
          <a:ln w="5054">
            <a:solidFill>
              <a:srgbClr val="000000"/>
            </a:solidFill>
          </a:ln>
        </p:spPr>
        <p:txBody>
          <a:bodyPr wrap="square" lIns="0" tIns="0" rIns="0" bIns="0" rtlCol="0"/>
          <a:lstStyle/>
          <a:p>
            <a:endParaRPr/>
          </a:p>
        </p:txBody>
      </p:sp>
      <p:sp>
        <p:nvSpPr>
          <p:cNvPr id="4" name="object 4"/>
          <p:cNvSpPr txBox="1"/>
          <p:nvPr/>
        </p:nvSpPr>
        <p:spPr>
          <a:xfrm>
            <a:off x="347852" y="368145"/>
            <a:ext cx="5022850" cy="731520"/>
          </a:xfrm>
          <a:prstGeom prst="rect">
            <a:avLst/>
          </a:prstGeom>
        </p:spPr>
        <p:txBody>
          <a:bodyPr vert="horz" wrap="square" lIns="0" tIns="80645" rIns="0" bIns="0" rtlCol="0">
            <a:spAutoFit/>
          </a:bodyPr>
          <a:lstStyle/>
          <a:p>
            <a:pPr marL="144780" indent="-132080">
              <a:lnSpc>
                <a:spcPct val="100000"/>
              </a:lnSpc>
              <a:spcBef>
                <a:spcPts val="635"/>
              </a:spcBef>
              <a:buClr>
                <a:srgbClr val="3333B2"/>
              </a:buClr>
              <a:buSzPct val="90909"/>
              <a:buFont typeface="Arial"/>
              <a:buChar char="•"/>
              <a:tabLst>
                <a:tab pos="145415" algn="l"/>
              </a:tabLst>
            </a:pPr>
            <a:r>
              <a:rPr sz="1100" spc="-25" dirty="0">
                <a:latin typeface="Arial"/>
                <a:cs typeface="Arial"/>
              </a:rPr>
              <a:t>Entities </a:t>
            </a:r>
            <a:r>
              <a:rPr sz="1100" spc="-80" dirty="0">
                <a:latin typeface="Arial"/>
                <a:cs typeface="Arial"/>
              </a:rPr>
              <a:t>are </a:t>
            </a:r>
            <a:r>
              <a:rPr sz="1100" spc="-25" dirty="0">
                <a:latin typeface="Arial"/>
                <a:cs typeface="Arial"/>
              </a:rPr>
              <a:t>identified </a:t>
            </a:r>
            <a:r>
              <a:rPr sz="1100" spc="-65" dirty="0">
                <a:latin typeface="Arial"/>
                <a:cs typeface="Arial"/>
              </a:rPr>
              <a:t>by </a:t>
            </a:r>
            <a:r>
              <a:rPr sz="1100" spc="-55" dirty="0">
                <a:latin typeface="Arial"/>
                <a:cs typeface="Arial"/>
              </a:rPr>
              <a:t>Universal </a:t>
            </a:r>
            <a:r>
              <a:rPr sz="1100" spc="-85" dirty="0">
                <a:latin typeface="Arial"/>
                <a:cs typeface="Arial"/>
              </a:rPr>
              <a:t>Resource </a:t>
            </a:r>
            <a:r>
              <a:rPr sz="1100" spc="-20" dirty="0">
                <a:latin typeface="Arial"/>
                <a:cs typeface="Arial"/>
              </a:rPr>
              <a:t>Identifier(URI) in </a:t>
            </a:r>
            <a:r>
              <a:rPr sz="1100" spc="-60" dirty="0">
                <a:latin typeface="Arial"/>
                <a:cs typeface="Arial"/>
              </a:rPr>
              <a:t>Knowledge</a:t>
            </a:r>
            <a:r>
              <a:rPr sz="1100" spc="10" dirty="0">
                <a:latin typeface="Arial"/>
                <a:cs typeface="Arial"/>
              </a:rPr>
              <a:t> </a:t>
            </a:r>
            <a:r>
              <a:rPr sz="1100" spc="-30" dirty="0">
                <a:latin typeface="Arial"/>
                <a:cs typeface="Arial"/>
              </a:rPr>
              <a:t>Base(KB)</a:t>
            </a:r>
            <a:endParaRPr sz="1100">
              <a:latin typeface="Arial"/>
              <a:cs typeface="Arial"/>
            </a:endParaRPr>
          </a:p>
          <a:p>
            <a:pPr marL="1537335">
              <a:lnSpc>
                <a:spcPct val="100000"/>
              </a:lnSpc>
              <a:spcBef>
                <a:spcPts val="530"/>
              </a:spcBef>
            </a:pPr>
            <a:r>
              <a:rPr sz="1100" i="1" spc="-70" dirty="0">
                <a:latin typeface="Arial"/>
                <a:cs typeface="Arial"/>
              </a:rPr>
              <a:t>kobe </a:t>
            </a:r>
            <a:r>
              <a:rPr sz="1100" i="1" spc="-35">
                <a:latin typeface="Arial"/>
                <a:cs typeface="Arial"/>
              </a:rPr>
              <a:t>bryant </a:t>
            </a:r>
            <a:r>
              <a:rPr sz="1100" i="1" spc="5">
                <a:latin typeface="Arial"/>
                <a:cs typeface="Arial"/>
              </a:rPr>
              <a:t>→ </a:t>
            </a:r>
            <a:r>
              <a:rPr sz="1100" i="1" spc="-60" dirty="0">
                <a:latin typeface="Arial"/>
                <a:cs typeface="Arial"/>
              </a:rPr>
              <a:t>en.player </a:t>
            </a:r>
            <a:r>
              <a:rPr sz="1100" i="1" spc="-55" dirty="0">
                <a:latin typeface="Arial"/>
                <a:cs typeface="Arial"/>
              </a:rPr>
              <a:t>.kobe</a:t>
            </a:r>
            <a:r>
              <a:rPr sz="1100" i="1" spc="90" dirty="0">
                <a:latin typeface="Arial"/>
                <a:cs typeface="Arial"/>
              </a:rPr>
              <a:t> </a:t>
            </a:r>
            <a:r>
              <a:rPr sz="1100" i="1" spc="-35" dirty="0">
                <a:latin typeface="Arial"/>
                <a:cs typeface="Arial"/>
              </a:rPr>
              <a:t>bryant</a:t>
            </a:r>
            <a:endParaRPr sz="1100">
              <a:latin typeface="Arial"/>
              <a:cs typeface="Arial"/>
            </a:endParaRPr>
          </a:p>
          <a:p>
            <a:pPr marL="144780" indent="-132080">
              <a:lnSpc>
                <a:spcPct val="100000"/>
              </a:lnSpc>
              <a:spcBef>
                <a:spcPts val="535"/>
              </a:spcBef>
              <a:buClr>
                <a:srgbClr val="3333B2"/>
              </a:buClr>
              <a:buSzPct val="90909"/>
              <a:buFont typeface="Arial"/>
              <a:buChar char="•"/>
              <a:tabLst>
                <a:tab pos="145415" algn="l"/>
              </a:tabLst>
            </a:pPr>
            <a:r>
              <a:rPr sz="1100" spc="-5" dirty="0">
                <a:latin typeface="Arial"/>
                <a:cs typeface="Arial"/>
              </a:rPr>
              <a:t>After </a:t>
            </a:r>
            <a:r>
              <a:rPr sz="1100" spc="-50" dirty="0">
                <a:latin typeface="Arial"/>
                <a:cs typeface="Arial"/>
              </a:rPr>
              <a:t>copying, </a:t>
            </a:r>
            <a:r>
              <a:rPr sz="1100" spc="-65" dirty="0">
                <a:latin typeface="Arial"/>
                <a:cs typeface="Arial"/>
              </a:rPr>
              <a:t>map </a:t>
            </a:r>
            <a:r>
              <a:rPr sz="1100" spc="-75" dirty="0">
                <a:latin typeface="Arial"/>
                <a:cs typeface="Arial"/>
              </a:rPr>
              <a:t>words </a:t>
            </a:r>
            <a:r>
              <a:rPr sz="1100" spc="10" dirty="0">
                <a:latin typeface="Arial"/>
                <a:cs typeface="Arial"/>
              </a:rPr>
              <a:t>to </a:t>
            </a:r>
            <a:r>
              <a:rPr sz="1100" spc="-55" dirty="0">
                <a:latin typeface="Arial"/>
                <a:cs typeface="Arial"/>
              </a:rPr>
              <a:t>corresponding</a:t>
            </a:r>
            <a:r>
              <a:rPr sz="1100" spc="40" dirty="0">
                <a:latin typeface="Arial"/>
                <a:cs typeface="Arial"/>
              </a:rPr>
              <a:t> </a:t>
            </a:r>
            <a:r>
              <a:rPr sz="1100" spc="-50" dirty="0">
                <a:latin typeface="Arial"/>
                <a:cs typeface="Arial"/>
              </a:rPr>
              <a:t>URI</a:t>
            </a:r>
            <a:endParaRPr sz="1100">
              <a:latin typeface="Arial"/>
              <a:cs typeface="Arial"/>
            </a:endParaRPr>
          </a:p>
        </p:txBody>
      </p:sp>
      <p:sp>
        <p:nvSpPr>
          <p:cNvPr id="5" name="object 5"/>
          <p:cNvSpPr/>
          <p:nvPr/>
        </p:nvSpPr>
        <p:spPr>
          <a:xfrm>
            <a:off x="349211" y="1206282"/>
            <a:ext cx="5061538" cy="189416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7" name="object 7"/>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8" name="object 8"/>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1" name="object 11"/>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25</a:t>
            </a:fld>
            <a:r>
              <a:rPr spc="-20" dirty="0"/>
              <a:t> </a:t>
            </a:r>
            <a:r>
              <a:rPr spc="150" dirty="0"/>
              <a:t>/</a:t>
            </a:r>
            <a:r>
              <a:rPr spc="40" dirty="0"/>
              <a:t> </a:t>
            </a:r>
            <a:r>
              <a:rPr spc="-20" dirty="0"/>
              <a:t>28</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4464000" cy="232756"/>
          </a:xfrm>
          <a:prstGeom prst="rect">
            <a:avLst/>
          </a:prstGeom>
        </p:spPr>
        <p:txBody>
          <a:bodyPr vert="horz" wrap="square" lIns="0" tIns="17145" rIns="0" bIns="0" rtlCol="0">
            <a:spAutoFit/>
          </a:bodyPr>
          <a:lstStyle/>
          <a:p>
            <a:pPr marL="12700">
              <a:lnSpc>
                <a:spcPct val="100000"/>
              </a:lnSpc>
              <a:spcBef>
                <a:spcPts val="135"/>
              </a:spcBef>
            </a:pPr>
            <a:r>
              <a:rPr lang="en-US" spc="-55"/>
              <a:t>Q</a:t>
            </a:r>
            <a:r>
              <a:rPr spc="-55"/>
              <a:t>uestion </a:t>
            </a:r>
            <a:r>
              <a:rPr spc="-70" dirty="0"/>
              <a:t>Generation </a:t>
            </a:r>
            <a:r>
              <a:rPr spc="-90" dirty="0"/>
              <a:t>(Reverse </a:t>
            </a:r>
            <a:r>
              <a:rPr spc="-5" dirty="0"/>
              <a:t>Entity</a:t>
            </a:r>
            <a:r>
              <a:rPr spc="-75" dirty="0"/>
              <a:t> </a:t>
            </a:r>
            <a:r>
              <a:rPr spc="-30" dirty="0"/>
              <a:t>Mapping)</a:t>
            </a:r>
          </a:p>
        </p:txBody>
      </p:sp>
      <p:sp>
        <p:nvSpPr>
          <p:cNvPr id="3" name="object 3"/>
          <p:cNvSpPr txBox="1"/>
          <p:nvPr/>
        </p:nvSpPr>
        <p:spPr>
          <a:xfrm>
            <a:off x="347852" y="437221"/>
            <a:ext cx="3646170" cy="191770"/>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sz="1100" spc="-80" dirty="0">
                <a:latin typeface="Arial"/>
                <a:cs typeface="Arial"/>
              </a:rPr>
              <a:t>Reversely </a:t>
            </a:r>
            <a:r>
              <a:rPr sz="1100" spc="-65" dirty="0">
                <a:latin typeface="Arial"/>
                <a:cs typeface="Arial"/>
              </a:rPr>
              <a:t>map </a:t>
            </a:r>
            <a:r>
              <a:rPr sz="1100" spc="5" dirty="0">
                <a:latin typeface="Arial"/>
                <a:cs typeface="Arial"/>
              </a:rPr>
              <a:t>KB </a:t>
            </a:r>
            <a:r>
              <a:rPr sz="1100" spc="-15" dirty="0">
                <a:latin typeface="Arial"/>
                <a:cs typeface="Arial"/>
              </a:rPr>
              <a:t>entity </a:t>
            </a:r>
            <a:r>
              <a:rPr sz="1100" spc="10" dirty="0">
                <a:latin typeface="Arial"/>
                <a:cs typeface="Arial"/>
              </a:rPr>
              <a:t>to </a:t>
            </a:r>
            <a:r>
              <a:rPr sz="1100" spc="-65" dirty="0">
                <a:latin typeface="Arial"/>
                <a:cs typeface="Arial"/>
              </a:rPr>
              <a:t>possible </a:t>
            </a:r>
            <a:r>
              <a:rPr sz="1100" spc="-55" dirty="0">
                <a:latin typeface="Arial"/>
                <a:cs typeface="Arial"/>
              </a:rPr>
              <a:t>noun </a:t>
            </a:r>
            <a:r>
              <a:rPr sz="1100" spc="-75" dirty="0">
                <a:latin typeface="Arial"/>
                <a:cs typeface="Arial"/>
              </a:rPr>
              <a:t>phrase </a:t>
            </a:r>
            <a:r>
              <a:rPr sz="1100" spc="-60" dirty="0">
                <a:latin typeface="Arial"/>
                <a:cs typeface="Arial"/>
              </a:rPr>
              <a:t>before</a:t>
            </a:r>
            <a:r>
              <a:rPr sz="1100" spc="-55" dirty="0">
                <a:latin typeface="Arial"/>
                <a:cs typeface="Arial"/>
              </a:rPr>
              <a:t> </a:t>
            </a:r>
            <a:r>
              <a:rPr sz="1100" spc="-95" dirty="0">
                <a:latin typeface="Arial"/>
                <a:cs typeface="Arial"/>
              </a:rPr>
              <a:t>QG</a:t>
            </a:r>
            <a:endParaRPr sz="1100">
              <a:latin typeface="Arial"/>
              <a:cs typeface="Arial"/>
            </a:endParaRPr>
          </a:p>
        </p:txBody>
      </p:sp>
      <p:sp>
        <p:nvSpPr>
          <p:cNvPr id="4" name="object 4"/>
          <p:cNvSpPr/>
          <p:nvPr/>
        </p:nvSpPr>
        <p:spPr>
          <a:xfrm>
            <a:off x="407186" y="775739"/>
            <a:ext cx="4923403" cy="21941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26</a:t>
            </a:fld>
            <a:r>
              <a:rPr spc="-20" dirty="0"/>
              <a:t> </a:t>
            </a:r>
            <a:r>
              <a:rPr spc="150" dirty="0"/>
              <a:t>/</a:t>
            </a:r>
            <a:r>
              <a:rPr spc="40" dirty="0"/>
              <a:t> </a:t>
            </a:r>
            <a:r>
              <a:rPr spc="-20" dirty="0"/>
              <a:t>28</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4749165" cy="244475"/>
          </a:xfrm>
          <a:prstGeom prst="rect">
            <a:avLst/>
          </a:prstGeom>
        </p:spPr>
        <p:txBody>
          <a:bodyPr vert="horz" wrap="square" lIns="0" tIns="17145" rIns="0" bIns="0" rtlCol="0">
            <a:spAutoFit/>
          </a:bodyPr>
          <a:lstStyle/>
          <a:p>
            <a:pPr marL="12700">
              <a:lnSpc>
                <a:spcPct val="100000"/>
              </a:lnSpc>
              <a:spcBef>
                <a:spcPts val="135"/>
              </a:spcBef>
            </a:pPr>
            <a:r>
              <a:rPr spc="-75" dirty="0"/>
              <a:t>Semi-supervised: </a:t>
            </a:r>
            <a:r>
              <a:rPr spc="-65" dirty="0"/>
              <a:t>vary </a:t>
            </a:r>
            <a:r>
              <a:rPr spc="-10" dirty="0"/>
              <a:t>ratio </a:t>
            </a:r>
            <a:r>
              <a:rPr spc="-85" dirty="0"/>
              <a:t>between </a:t>
            </a:r>
            <a:r>
              <a:rPr spc="-70" dirty="0"/>
              <a:t>labeled </a:t>
            </a:r>
            <a:r>
              <a:rPr spc="-75" dirty="0"/>
              <a:t>and </a:t>
            </a:r>
            <a:r>
              <a:rPr spc="-65" dirty="0"/>
              <a:t>unlabeled</a:t>
            </a:r>
            <a:r>
              <a:rPr spc="180" dirty="0"/>
              <a:t> </a:t>
            </a:r>
            <a:r>
              <a:rPr spc="-40" dirty="0"/>
              <a:t>data</a:t>
            </a:r>
          </a:p>
        </p:txBody>
      </p:sp>
      <p:sp>
        <p:nvSpPr>
          <p:cNvPr id="3" name="object 3"/>
          <p:cNvSpPr/>
          <p:nvPr/>
        </p:nvSpPr>
        <p:spPr>
          <a:xfrm>
            <a:off x="222929" y="696277"/>
            <a:ext cx="2511671" cy="192963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75856" y="2740049"/>
            <a:ext cx="2527300" cy="191770"/>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sz="1100" spc="-55" dirty="0">
                <a:latin typeface="Arial"/>
                <a:cs typeface="Arial"/>
              </a:rPr>
              <a:t>unlabeled </a:t>
            </a:r>
            <a:r>
              <a:rPr sz="1100" spc="-35" dirty="0">
                <a:latin typeface="Arial"/>
                <a:cs typeface="Arial"/>
              </a:rPr>
              <a:t>data </a:t>
            </a:r>
            <a:r>
              <a:rPr sz="1100" spc="204" dirty="0">
                <a:latin typeface="Arial"/>
                <a:cs typeface="Arial"/>
              </a:rPr>
              <a:t>= </a:t>
            </a:r>
            <a:r>
              <a:rPr sz="1100" spc="-10" dirty="0">
                <a:latin typeface="Arial"/>
                <a:cs typeface="Arial"/>
              </a:rPr>
              <a:t>train </a:t>
            </a:r>
            <a:r>
              <a:rPr sz="1100" spc="-60" dirty="0">
                <a:latin typeface="Arial"/>
                <a:cs typeface="Arial"/>
              </a:rPr>
              <a:t>set </a:t>
            </a:r>
            <a:r>
              <a:rPr sz="1100" spc="-5" dirty="0">
                <a:latin typeface="Arial"/>
                <a:cs typeface="Arial"/>
              </a:rPr>
              <a:t>- </a:t>
            </a:r>
            <a:r>
              <a:rPr sz="1100" spc="-55" dirty="0">
                <a:latin typeface="Arial"/>
                <a:cs typeface="Arial"/>
              </a:rPr>
              <a:t>labeled</a:t>
            </a:r>
            <a:r>
              <a:rPr sz="1100" spc="-195" dirty="0">
                <a:latin typeface="Arial"/>
                <a:cs typeface="Arial"/>
              </a:rPr>
              <a:t> </a:t>
            </a:r>
            <a:r>
              <a:rPr sz="1100" spc="-35" dirty="0">
                <a:latin typeface="Arial"/>
                <a:cs typeface="Arial"/>
              </a:rPr>
              <a:t>data</a:t>
            </a:r>
            <a:endParaRPr sz="1100">
              <a:latin typeface="Arial"/>
              <a:cs typeface="Arial"/>
            </a:endParaRPr>
          </a:p>
        </p:txBody>
      </p:sp>
      <p:sp>
        <p:nvSpPr>
          <p:cNvPr id="5" name="object 5"/>
          <p:cNvSpPr/>
          <p:nvPr/>
        </p:nvSpPr>
        <p:spPr>
          <a:xfrm>
            <a:off x="3028144" y="695860"/>
            <a:ext cx="2518567" cy="192131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83852" y="2732657"/>
            <a:ext cx="1671955" cy="191770"/>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sz="1100" spc="-55" dirty="0">
                <a:latin typeface="Arial"/>
                <a:cs typeface="Arial"/>
              </a:rPr>
              <a:t>labeled </a:t>
            </a:r>
            <a:r>
              <a:rPr sz="1100" spc="-35" dirty="0">
                <a:latin typeface="Arial"/>
                <a:cs typeface="Arial"/>
              </a:rPr>
              <a:t>data </a:t>
            </a:r>
            <a:r>
              <a:rPr sz="1100" spc="204" dirty="0">
                <a:latin typeface="Arial"/>
                <a:cs typeface="Arial"/>
              </a:rPr>
              <a:t>= </a:t>
            </a:r>
            <a:r>
              <a:rPr sz="1100" spc="-55" dirty="0">
                <a:latin typeface="Arial"/>
                <a:cs typeface="Arial"/>
              </a:rPr>
              <a:t>30%,</a:t>
            </a:r>
            <a:r>
              <a:rPr sz="1100" spc="40" dirty="0">
                <a:latin typeface="Arial"/>
                <a:cs typeface="Arial"/>
              </a:rPr>
              <a:t> </a:t>
            </a:r>
            <a:r>
              <a:rPr sz="1100" spc="-40" dirty="0">
                <a:latin typeface="Arial"/>
                <a:cs typeface="Arial"/>
              </a:rPr>
              <a:t>fixed</a:t>
            </a:r>
            <a:endParaRPr sz="1100">
              <a:latin typeface="Arial"/>
              <a:cs typeface="Arial"/>
            </a:endParaRPr>
          </a:p>
        </p:txBody>
      </p:sp>
      <p:sp>
        <p:nvSpPr>
          <p:cNvPr id="7" name="object 7"/>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8" name="object 8"/>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9" name="object 9"/>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2" name="object 12"/>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27</a:t>
            </a:fld>
            <a:r>
              <a:rPr spc="-20" dirty="0"/>
              <a:t> </a:t>
            </a:r>
            <a:r>
              <a:rPr spc="150" dirty="0"/>
              <a:t>/</a:t>
            </a:r>
            <a:r>
              <a:rPr spc="40" dirty="0"/>
              <a:t> </a:t>
            </a:r>
            <a:r>
              <a:rPr spc="-20" dirty="0"/>
              <a:t>28</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3515995" cy="244475"/>
          </a:xfrm>
          <a:prstGeom prst="rect">
            <a:avLst/>
          </a:prstGeom>
        </p:spPr>
        <p:txBody>
          <a:bodyPr vert="horz" wrap="square" lIns="0" tIns="17145" rIns="0" bIns="0" rtlCol="0">
            <a:spAutoFit/>
          </a:bodyPr>
          <a:lstStyle/>
          <a:p>
            <a:pPr marL="12700">
              <a:lnSpc>
                <a:spcPct val="100000"/>
              </a:lnSpc>
              <a:spcBef>
                <a:spcPts val="135"/>
              </a:spcBef>
            </a:pPr>
            <a:r>
              <a:rPr spc="-25" dirty="0"/>
              <a:t>Different </a:t>
            </a:r>
            <a:r>
              <a:rPr spc="-75" dirty="0"/>
              <a:t>choice </a:t>
            </a:r>
            <a:r>
              <a:rPr spc="-25" dirty="0"/>
              <a:t>for </a:t>
            </a:r>
            <a:r>
              <a:rPr spc="-45" dirty="0"/>
              <a:t>logical </a:t>
            </a:r>
            <a:r>
              <a:rPr spc="-35" dirty="0"/>
              <a:t>form </a:t>
            </a:r>
            <a:r>
              <a:rPr spc="-20" dirty="0"/>
              <a:t>validity</a:t>
            </a:r>
            <a:r>
              <a:rPr spc="55" dirty="0"/>
              <a:t> </a:t>
            </a:r>
            <a:r>
              <a:rPr spc="-75" dirty="0"/>
              <a:t>reward</a:t>
            </a:r>
          </a:p>
        </p:txBody>
      </p:sp>
      <p:graphicFrame>
        <p:nvGraphicFramePr>
          <p:cNvPr id="3" name="object 3"/>
          <p:cNvGraphicFramePr>
            <a:graphicFrameLocks noGrp="1"/>
          </p:cNvGraphicFramePr>
          <p:nvPr>
            <p:extLst>
              <p:ext uri="{D42A27DB-BD31-4B8C-83A1-F6EECF244321}">
                <p14:modId xmlns:p14="http://schemas.microsoft.com/office/powerpoint/2010/main" val="3841426859"/>
              </p:ext>
            </p:extLst>
          </p:nvPr>
        </p:nvGraphicFramePr>
        <p:xfrm>
          <a:off x="1274991" y="862304"/>
          <a:ext cx="3206113" cy="872490"/>
        </p:xfrm>
        <a:graphic>
          <a:graphicData uri="http://schemas.openxmlformats.org/drawingml/2006/table">
            <a:tbl>
              <a:tblPr firstRow="1" bandRow="1">
                <a:tableStyleId>{2D5ABB26-0587-4C30-8999-92F81FD0307C}</a:tableStyleId>
              </a:tblPr>
              <a:tblGrid>
                <a:gridCol w="834390">
                  <a:extLst>
                    <a:ext uri="{9D8B030D-6E8A-4147-A177-3AD203B41FA5}">
                      <a16:colId xmlns:a16="http://schemas.microsoft.com/office/drawing/2014/main" val="20000"/>
                    </a:ext>
                  </a:extLst>
                </a:gridCol>
                <a:gridCol w="1035685">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893444">
                  <a:extLst>
                    <a:ext uri="{9D8B030D-6E8A-4147-A177-3AD203B41FA5}">
                      <a16:colId xmlns:a16="http://schemas.microsoft.com/office/drawing/2014/main" val="20003"/>
                    </a:ext>
                  </a:extLst>
                </a:gridCol>
              </a:tblGrid>
              <a:tr h="176530">
                <a:tc>
                  <a:txBody>
                    <a:bodyPr/>
                    <a:lstStyle/>
                    <a:p>
                      <a:pPr marL="78105">
                        <a:lnSpc>
                          <a:spcPts val="1190"/>
                        </a:lnSpc>
                      </a:pPr>
                      <a:r>
                        <a:rPr sz="1100" spc="-25" dirty="0">
                          <a:latin typeface="Arial"/>
                          <a:cs typeface="Arial"/>
                        </a:rPr>
                        <a:t>Method</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190"/>
                        </a:lnSpc>
                      </a:pPr>
                      <a:r>
                        <a:rPr sz="1100" spc="-15" dirty="0">
                          <a:latin typeface="Arial"/>
                          <a:cs typeface="Arial"/>
                        </a:rPr>
                        <a:t>Validity</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7470">
                        <a:lnSpc>
                          <a:spcPts val="1190"/>
                        </a:lnSpc>
                      </a:pPr>
                      <a:r>
                        <a:rPr sz="1100" spc="-40" dirty="0">
                          <a:latin typeface="Times New Roman" panose="02020603050405020304" pitchFamily="18" charset="0"/>
                          <a:cs typeface="Times New Roman" panose="02020603050405020304" pitchFamily="18" charset="0"/>
                        </a:rPr>
                        <a:t>ATIS</a:t>
                      </a:r>
                      <a:endParaRPr sz="110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75" algn="ctr">
                        <a:lnSpc>
                          <a:spcPts val="1190"/>
                        </a:lnSpc>
                      </a:pPr>
                      <a:r>
                        <a:rPr sz="1100" spc="150" dirty="0">
                          <a:latin typeface="Times New Roman"/>
                          <a:cs typeface="Times New Roman"/>
                        </a:rPr>
                        <a:t>Overnight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6530">
                <a:tc rowSpan="2">
                  <a:txBody>
                    <a:bodyPr/>
                    <a:lstStyle/>
                    <a:p>
                      <a:pPr marL="78105">
                        <a:lnSpc>
                          <a:spcPts val="1190"/>
                        </a:lnSpc>
                      </a:pPr>
                      <a:r>
                        <a:rPr sz="1100" spc="225" dirty="0">
                          <a:latin typeface="Times New Roman"/>
                          <a:cs typeface="Times New Roman"/>
                        </a:rPr>
                        <a:t>Att</a:t>
                      </a:r>
                      <a:endParaRPr sz="1100">
                        <a:latin typeface="Times New Roman"/>
                        <a:cs typeface="Times New Roman"/>
                      </a:endParaRPr>
                    </a:p>
                    <a:p>
                      <a:pPr marL="234950">
                        <a:lnSpc>
                          <a:spcPct val="100000"/>
                        </a:lnSpc>
                        <a:spcBef>
                          <a:spcPts val="35"/>
                        </a:spcBef>
                      </a:pPr>
                      <a:r>
                        <a:rPr sz="1100" spc="300" dirty="0">
                          <a:latin typeface="Times New Roman"/>
                          <a:cs typeface="Times New Roman"/>
                        </a:rPr>
                        <a:t>+</a:t>
                      </a:r>
                      <a:r>
                        <a:rPr sz="1100" spc="95" dirty="0">
                          <a:latin typeface="Times New Roman"/>
                          <a:cs typeface="Times New Roman"/>
                        </a:rPr>
                        <a:t> </a:t>
                      </a:r>
                      <a:r>
                        <a:rPr sz="1100" spc="165" dirty="0">
                          <a:latin typeface="Times New Roman"/>
                          <a:cs typeface="Times New Roman"/>
                        </a:rPr>
                        <a:t>Dual</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6510" algn="ctr">
                        <a:lnSpc>
                          <a:spcPts val="1190"/>
                        </a:lnSpc>
                      </a:pPr>
                      <a:r>
                        <a:rPr sz="1100" i="1" spc="15" dirty="0">
                          <a:latin typeface="Arial"/>
                          <a:cs typeface="Arial"/>
                        </a:rPr>
                        <a:t>LM</a:t>
                      </a:r>
                      <a:r>
                        <a:rPr sz="1200" i="1" spc="22" baseline="-13888" dirty="0">
                          <a:latin typeface="Arial"/>
                          <a:cs typeface="Arial"/>
                        </a:rPr>
                        <a:t>lf</a:t>
                      </a:r>
                      <a:endParaRPr sz="1200" baseline="-13888">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9695">
                        <a:lnSpc>
                          <a:spcPts val="1190"/>
                        </a:lnSpc>
                      </a:pPr>
                      <a:r>
                        <a:rPr sz="1100" spc="-55" dirty="0">
                          <a:latin typeface="Arial"/>
                          <a:cs typeface="Arial"/>
                        </a:rPr>
                        <a:t>80.6</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190"/>
                        </a:lnSpc>
                      </a:pPr>
                      <a:r>
                        <a:rPr sz="1100" spc="-55" dirty="0">
                          <a:latin typeface="Arial"/>
                          <a:cs typeface="Arial"/>
                        </a:rPr>
                        <a:t>71.5</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145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150"/>
                        </a:lnSpc>
                      </a:pPr>
                      <a:r>
                        <a:rPr sz="1100" spc="-55" dirty="0">
                          <a:latin typeface="Arial"/>
                          <a:cs typeface="Arial"/>
                        </a:rPr>
                        <a:t>grammar</a:t>
                      </a:r>
                      <a:r>
                        <a:rPr sz="1100" spc="20" dirty="0">
                          <a:latin typeface="Arial"/>
                          <a:cs typeface="Arial"/>
                        </a:rPr>
                        <a:t> </a:t>
                      </a:r>
                      <a:r>
                        <a:rPr sz="1100" spc="-65" dirty="0">
                          <a:latin typeface="Arial"/>
                          <a:cs typeface="Arial"/>
                        </a:rPr>
                        <a:t>check</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7630">
                        <a:lnSpc>
                          <a:spcPts val="1150"/>
                        </a:lnSpc>
                      </a:pPr>
                      <a:r>
                        <a:rPr sz="1100" b="1" spc="-55" dirty="0">
                          <a:latin typeface="Trebuchet MS"/>
                          <a:cs typeface="Trebuchet MS"/>
                        </a:rPr>
                        <a:t>81.7</a:t>
                      </a:r>
                      <a:endParaRPr sz="11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150"/>
                        </a:lnSpc>
                      </a:pPr>
                      <a:r>
                        <a:rPr sz="1100" b="1" spc="-55" dirty="0">
                          <a:latin typeface="Trebuchet MS"/>
                          <a:cs typeface="Trebuchet MS"/>
                        </a:rPr>
                        <a:t>72.9</a:t>
                      </a:r>
                      <a:endParaRPr sz="11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6530">
                <a:tc rowSpan="2">
                  <a:txBody>
                    <a:bodyPr/>
                    <a:lstStyle/>
                    <a:p>
                      <a:pPr marL="78105">
                        <a:lnSpc>
                          <a:spcPts val="1190"/>
                        </a:lnSpc>
                      </a:pPr>
                      <a:r>
                        <a:rPr sz="1100" spc="250" dirty="0">
                          <a:latin typeface="Times New Roman"/>
                          <a:cs typeface="Times New Roman"/>
                        </a:rPr>
                        <a:t>AttPtr</a:t>
                      </a:r>
                      <a:endParaRPr sz="1100">
                        <a:latin typeface="Times New Roman"/>
                        <a:cs typeface="Times New Roman"/>
                      </a:endParaRPr>
                    </a:p>
                    <a:p>
                      <a:pPr marL="234950">
                        <a:lnSpc>
                          <a:spcPct val="100000"/>
                        </a:lnSpc>
                        <a:spcBef>
                          <a:spcPts val="35"/>
                        </a:spcBef>
                      </a:pPr>
                      <a:r>
                        <a:rPr sz="1100" spc="300" dirty="0">
                          <a:latin typeface="Times New Roman"/>
                          <a:cs typeface="Times New Roman"/>
                        </a:rPr>
                        <a:t>+</a:t>
                      </a:r>
                      <a:r>
                        <a:rPr sz="1100" spc="95" dirty="0">
                          <a:latin typeface="Times New Roman"/>
                          <a:cs typeface="Times New Roman"/>
                        </a:rPr>
                        <a:t> </a:t>
                      </a:r>
                      <a:r>
                        <a:rPr sz="1100" spc="165" dirty="0">
                          <a:latin typeface="Times New Roman"/>
                          <a:cs typeface="Times New Roman"/>
                        </a:rPr>
                        <a:t>Dual</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6510" algn="ctr">
                        <a:lnSpc>
                          <a:spcPts val="1190"/>
                        </a:lnSpc>
                      </a:pPr>
                      <a:r>
                        <a:rPr sz="1100" i="1" spc="15" dirty="0">
                          <a:latin typeface="Arial"/>
                          <a:cs typeface="Arial"/>
                        </a:rPr>
                        <a:t>LM</a:t>
                      </a:r>
                      <a:r>
                        <a:rPr sz="1200" i="1" spc="22" baseline="-13888" dirty="0">
                          <a:latin typeface="Arial"/>
                          <a:cs typeface="Arial"/>
                        </a:rPr>
                        <a:t>lf</a:t>
                      </a:r>
                      <a:endParaRPr sz="1200" baseline="-13888">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9695">
                        <a:lnSpc>
                          <a:spcPts val="1190"/>
                        </a:lnSpc>
                      </a:pPr>
                      <a:r>
                        <a:rPr sz="1100" spc="-55" dirty="0">
                          <a:latin typeface="Arial"/>
                          <a:cs typeface="Arial"/>
                        </a:rPr>
                        <a:t>86.2</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190"/>
                        </a:lnSpc>
                      </a:pPr>
                      <a:r>
                        <a:rPr sz="1100" spc="-55" dirty="0">
                          <a:latin typeface="Arial"/>
                          <a:cs typeface="Arial"/>
                        </a:rPr>
                        <a:t>71.4</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145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150"/>
                        </a:lnSpc>
                      </a:pPr>
                      <a:r>
                        <a:rPr sz="1100" spc="-55" dirty="0">
                          <a:latin typeface="Arial"/>
                          <a:cs typeface="Arial"/>
                        </a:rPr>
                        <a:t>grammar</a:t>
                      </a:r>
                      <a:r>
                        <a:rPr sz="1100" spc="20" dirty="0">
                          <a:latin typeface="Arial"/>
                          <a:cs typeface="Arial"/>
                        </a:rPr>
                        <a:t> </a:t>
                      </a:r>
                      <a:r>
                        <a:rPr sz="1100" spc="-65" dirty="0">
                          <a:latin typeface="Arial"/>
                          <a:cs typeface="Arial"/>
                        </a:rPr>
                        <a:t>check</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7630">
                        <a:lnSpc>
                          <a:spcPts val="1150"/>
                        </a:lnSpc>
                      </a:pPr>
                      <a:r>
                        <a:rPr sz="1100" b="1" spc="-55" dirty="0">
                          <a:latin typeface="Trebuchet MS"/>
                          <a:cs typeface="Trebuchet MS"/>
                        </a:rPr>
                        <a:t>86.8</a:t>
                      </a:r>
                      <a:endParaRPr sz="11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150"/>
                        </a:lnSpc>
                      </a:pPr>
                      <a:r>
                        <a:rPr sz="1100" b="1" spc="-55" dirty="0">
                          <a:latin typeface="Trebuchet MS"/>
                          <a:cs typeface="Trebuchet MS"/>
                        </a:rPr>
                        <a:t>73.0</a:t>
                      </a:r>
                      <a:endParaRPr sz="11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347852" y="1892196"/>
            <a:ext cx="4070350" cy="655955"/>
          </a:xfrm>
          <a:prstGeom prst="rect">
            <a:avLst/>
          </a:prstGeom>
        </p:spPr>
        <p:txBody>
          <a:bodyPr vert="horz" wrap="square" lIns="0" tIns="55244" rIns="0" bIns="0" rtlCol="0">
            <a:spAutoFit/>
          </a:bodyPr>
          <a:lstStyle/>
          <a:p>
            <a:pPr marL="144780" indent="-132080">
              <a:lnSpc>
                <a:spcPct val="100000"/>
              </a:lnSpc>
              <a:spcBef>
                <a:spcPts val="434"/>
              </a:spcBef>
              <a:buClr>
                <a:srgbClr val="3333B2"/>
              </a:buClr>
              <a:buSzPct val="90909"/>
              <a:buFont typeface="Arial"/>
              <a:buChar char="•"/>
              <a:tabLst>
                <a:tab pos="145415" algn="l"/>
              </a:tabLst>
            </a:pPr>
            <a:r>
              <a:rPr sz="1100" spc="-55" dirty="0">
                <a:latin typeface="Arial"/>
                <a:cs typeface="Arial"/>
              </a:rPr>
              <a:t>labeled </a:t>
            </a:r>
            <a:r>
              <a:rPr sz="1100" spc="-35" dirty="0">
                <a:latin typeface="Arial"/>
                <a:cs typeface="Arial"/>
              </a:rPr>
              <a:t>data </a:t>
            </a:r>
            <a:r>
              <a:rPr sz="1100" spc="204" dirty="0">
                <a:latin typeface="Arial"/>
                <a:cs typeface="Arial"/>
              </a:rPr>
              <a:t>= </a:t>
            </a:r>
            <a:r>
              <a:rPr sz="1100" spc="-55" dirty="0">
                <a:latin typeface="Arial"/>
                <a:cs typeface="Arial"/>
              </a:rPr>
              <a:t>50%, unlabeled </a:t>
            </a:r>
            <a:r>
              <a:rPr sz="1100" spc="-35" dirty="0">
                <a:latin typeface="Arial"/>
                <a:cs typeface="Arial"/>
              </a:rPr>
              <a:t>data </a:t>
            </a:r>
            <a:r>
              <a:rPr sz="1100" spc="204" dirty="0">
                <a:latin typeface="Arial"/>
                <a:cs typeface="Arial"/>
              </a:rPr>
              <a:t>=</a:t>
            </a:r>
            <a:r>
              <a:rPr sz="1100" spc="405" dirty="0">
                <a:latin typeface="Arial"/>
                <a:cs typeface="Arial"/>
              </a:rPr>
              <a:t> </a:t>
            </a:r>
            <a:r>
              <a:rPr sz="1100" spc="-70" dirty="0">
                <a:latin typeface="Arial"/>
                <a:cs typeface="Arial"/>
              </a:rPr>
              <a:t>50%</a:t>
            </a:r>
            <a:endParaRPr sz="1100">
              <a:latin typeface="Arial"/>
              <a:cs typeface="Arial"/>
            </a:endParaRPr>
          </a:p>
          <a:p>
            <a:pPr marL="144780" indent="-132080">
              <a:lnSpc>
                <a:spcPct val="100000"/>
              </a:lnSpc>
              <a:spcBef>
                <a:spcPts val="334"/>
              </a:spcBef>
              <a:buClr>
                <a:srgbClr val="3333B2"/>
              </a:buClr>
              <a:buSzPct val="90909"/>
              <a:buChar char="•"/>
              <a:tabLst>
                <a:tab pos="145415" algn="l"/>
              </a:tabLst>
            </a:pPr>
            <a:r>
              <a:rPr sz="1100" i="1" spc="15" dirty="0">
                <a:latin typeface="Arial"/>
                <a:cs typeface="Arial"/>
              </a:rPr>
              <a:t>LM</a:t>
            </a:r>
            <a:r>
              <a:rPr sz="1200" i="1" spc="22" baseline="-13888" dirty="0">
                <a:latin typeface="Arial"/>
                <a:cs typeface="Arial"/>
              </a:rPr>
              <a:t>lf </a:t>
            </a:r>
            <a:r>
              <a:rPr sz="1100" spc="-90" dirty="0">
                <a:latin typeface="Arial"/>
                <a:cs typeface="Arial"/>
              </a:rPr>
              <a:t>means </a:t>
            </a:r>
            <a:r>
              <a:rPr sz="1100" spc="-60" dirty="0">
                <a:latin typeface="Arial"/>
                <a:cs typeface="Arial"/>
              </a:rPr>
              <a:t>using </a:t>
            </a:r>
            <a:r>
              <a:rPr sz="1100" spc="-90" dirty="0">
                <a:latin typeface="Arial"/>
                <a:cs typeface="Arial"/>
              </a:rPr>
              <a:t>a </a:t>
            </a:r>
            <a:r>
              <a:rPr sz="1100" spc="-35" dirty="0">
                <a:latin typeface="Arial"/>
                <a:cs typeface="Arial"/>
              </a:rPr>
              <a:t>logical </a:t>
            </a:r>
            <a:r>
              <a:rPr sz="1100" spc="-30" dirty="0">
                <a:latin typeface="Arial"/>
                <a:cs typeface="Arial"/>
              </a:rPr>
              <a:t>form </a:t>
            </a:r>
            <a:r>
              <a:rPr sz="1100" spc="-65" dirty="0">
                <a:latin typeface="Arial"/>
                <a:cs typeface="Arial"/>
              </a:rPr>
              <a:t>language </a:t>
            </a:r>
            <a:r>
              <a:rPr sz="1100" spc="-50" dirty="0">
                <a:latin typeface="Arial"/>
                <a:cs typeface="Arial"/>
              </a:rPr>
              <a:t>model </a:t>
            </a:r>
            <a:r>
              <a:rPr sz="1100" spc="-25" dirty="0">
                <a:latin typeface="Arial"/>
                <a:cs typeface="Arial"/>
              </a:rPr>
              <a:t>for </a:t>
            </a:r>
            <a:r>
              <a:rPr sz="1100" spc="-20" dirty="0">
                <a:latin typeface="Arial"/>
                <a:cs typeface="Arial"/>
              </a:rPr>
              <a:t>validity</a:t>
            </a:r>
            <a:r>
              <a:rPr sz="1100" spc="-85" dirty="0">
                <a:latin typeface="Arial"/>
                <a:cs typeface="Arial"/>
              </a:rPr>
              <a:t> </a:t>
            </a:r>
            <a:r>
              <a:rPr sz="1100" spc="-65" dirty="0">
                <a:latin typeface="Arial"/>
                <a:cs typeface="Arial"/>
              </a:rPr>
              <a:t>reward</a:t>
            </a:r>
            <a:endParaRPr sz="1100">
              <a:latin typeface="Arial"/>
              <a:cs typeface="Arial"/>
            </a:endParaRPr>
          </a:p>
          <a:p>
            <a:pPr marL="144780" indent="-132080">
              <a:lnSpc>
                <a:spcPct val="100000"/>
              </a:lnSpc>
              <a:spcBef>
                <a:spcPts val="330"/>
              </a:spcBef>
              <a:buClr>
                <a:srgbClr val="3333B2"/>
              </a:buClr>
              <a:buSzPct val="90909"/>
              <a:buFont typeface="Arial"/>
              <a:buChar char="•"/>
              <a:tabLst>
                <a:tab pos="145415" algn="l"/>
              </a:tabLst>
            </a:pPr>
            <a:r>
              <a:rPr sz="1100" spc="-25" dirty="0">
                <a:latin typeface="Arial"/>
                <a:cs typeface="Arial"/>
              </a:rPr>
              <a:t>“grammar check” </a:t>
            </a:r>
            <a:r>
              <a:rPr sz="1100" spc="-90" dirty="0">
                <a:latin typeface="Arial"/>
                <a:cs typeface="Arial"/>
              </a:rPr>
              <a:t>means </a:t>
            </a:r>
            <a:r>
              <a:rPr sz="1100" spc="-60" dirty="0">
                <a:latin typeface="Arial"/>
                <a:cs typeface="Arial"/>
              </a:rPr>
              <a:t>using </a:t>
            </a:r>
            <a:r>
              <a:rPr sz="1100" spc="-30" dirty="0">
                <a:latin typeface="Arial"/>
                <a:cs typeface="Arial"/>
              </a:rPr>
              <a:t>the structure </a:t>
            </a:r>
            <a:r>
              <a:rPr sz="1100" spc="-65" dirty="0">
                <a:latin typeface="Arial"/>
                <a:cs typeface="Arial"/>
              </a:rPr>
              <a:t>and </a:t>
            </a:r>
            <a:r>
              <a:rPr sz="1100" spc="-55" dirty="0">
                <a:latin typeface="Arial"/>
                <a:cs typeface="Arial"/>
              </a:rPr>
              <a:t>semantic</a:t>
            </a:r>
            <a:r>
              <a:rPr sz="1100" spc="70" dirty="0">
                <a:latin typeface="Arial"/>
                <a:cs typeface="Arial"/>
              </a:rPr>
              <a:t> </a:t>
            </a:r>
            <a:r>
              <a:rPr sz="1100" spc="-65" dirty="0">
                <a:latin typeface="Arial"/>
                <a:cs typeface="Arial"/>
              </a:rPr>
              <a:t>check</a:t>
            </a:r>
            <a:endParaRPr sz="1100">
              <a:latin typeface="Arial"/>
              <a:cs typeface="Arial"/>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28</a:t>
            </a:fld>
            <a:r>
              <a:rPr spc="-20" dirty="0"/>
              <a:t> </a:t>
            </a:r>
            <a:r>
              <a:rPr spc="150" dirty="0"/>
              <a:t>/</a:t>
            </a:r>
            <a:r>
              <a:rPr spc="40" dirty="0"/>
              <a:t> </a:t>
            </a:r>
            <a:r>
              <a:rPr spc="-20" dirty="0"/>
              <a:t>28</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947545" cy="244475"/>
          </a:xfrm>
          <a:prstGeom prst="rect">
            <a:avLst/>
          </a:prstGeom>
        </p:spPr>
        <p:txBody>
          <a:bodyPr vert="horz" wrap="square" lIns="0" tIns="17145" rIns="0" bIns="0" rtlCol="0">
            <a:spAutoFit/>
          </a:bodyPr>
          <a:lstStyle/>
          <a:p>
            <a:pPr marL="12700">
              <a:lnSpc>
                <a:spcPct val="100000"/>
              </a:lnSpc>
              <a:spcBef>
                <a:spcPts val="135"/>
              </a:spcBef>
            </a:pPr>
            <a:r>
              <a:rPr sz="1400" spc="-15" dirty="0">
                <a:solidFill>
                  <a:srgbClr val="FFFFFF"/>
                </a:solidFill>
                <a:latin typeface="Arial"/>
                <a:cs typeface="Arial"/>
              </a:rPr>
              <a:t>What </a:t>
            </a:r>
            <a:r>
              <a:rPr sz="1400" spc="-75" dirty="0">
                <a:solidFill>
                  <a:srgbClr val="FFFFFF"/>
                </a:solidFill>
                <a:latin typeface="Arial"/>
                <a:cs typeface="Arial"/>
              </a:rPr>
              <a:t>is </a:t>
            </a:r>
            <a:r>
              <a:rPr sz="1400" spc="-60" dirty="0">
                <a:solidFill>
                  <a:srgbClr val="FFFFFF"/>
                </a:solidFill>
                <a:latin typeface="Arial"/>
                <a:cs typeface="Arial"/>
              </a:rPr>
              <a:t>Semantic</a:t>
            </a:r>
            <a:r>
              <a:rPr sz="1400" spc="-30" dirty="0">
                <a:solidFill>
                  <a:srgbClr val="FFFFFF"/>
                </a:solidFill>
                <a:latin typeface="Arial"/>
                <a:cs typeface="Arial"/>
              </a:rPr>
              <a:t> </a:t>
            </a:r>
            <a:r>
              <a:rPr sz="1400" spc="-75" dirty="0">
                <a:solidFill>
                  <a:srgbClr val="FFFFFF"/>
                </a:solidFill>
                <a:latin typeface="Arial"/>
                <a:cs typeface="Arial"/>
              </a:rPr>
              <a:t>Parsing</a:t>
            </a:r>
            <a:endParaRPr sz="1400">
              <a:latin typeface="Arial"/>
              <a:cs typeface="Arial"/>
            </a:endParaRPr>
          </a:p>
        </p:txBody>
      </p:sp>
      <p:sp>
        <p:nvSpPr>
          <p:cNvPr id="4" name="object 4"/>
          <p:cNvSpPr/>
          <p:nvPr/>
        </p:nvSpPr>
        <p:spPr>
          <a:xfrm>
            <a:off x="592477" y="541718"/>
            <a:ext cx="4606602" cy="239763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solidFill>
                <a:schemeClr val="bg1"/>
              </a:solidFill>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3</a:t>
            </a:fld>
            <a:r>
              <a:rPr spc="-20" dirty="0"/>
              <a:t> </a:t>
            </a:r>
            <a:r>
              <a:rPr spc="150" dirty="0"/>
              <a:t>/</a:t>
            </a:r>
            <a:r>
              <a:rPr spc="40" dirty="0"/>
              <a:t> </a:t>
            </a:r>
            <a:r>
              <a:rPr spc="-20" dirty="0"/>
              <a:t>28</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2058670" cy="244475"/>
          </a:xfrm>
          <a:prstGeom prst="rect">
            <a:avLst/>
          </a:prstGeom>
        </p:spPr>
        <p:txBody>
          <a:bodyPr vert="horz" wrap="square" lIns="0" tIns="17145" rIns="0" bIns="0" rtlCol="0">
            <a:spAutoFit/>
          </a:bodyPr>
          <a:lstStyle/>
          <a:p>
            <a:pPr marL="12700">
              <a:lnSpc>
                <a:spcPct val="100000"/>
              </a:lnSpc>
              <a:spcBef>
                <a:spcPts val="135"/>
              </a:spcBef>
            </a:pPr>
            <a:r>
              <a:rPr spc="-45" dirty="0"/>
              <a:t>Bottlenecks </a:t>
            </a:r>
            <a:r>
              <a:rPr spc="-40" dirty="0"/>
              <a:t>1: data</a:t>
            </a:r>
            <a:r>
              <a:rPr spc="-240" dirty="0"/>
              <a:t> </a:t>
            </a:r>
            <a:r>
              <a:rPr spc="-55" dirty="0"/>
              <a:t>hungry</a:t>
            </a:r>
          </a:p>
        </p:txBody>
      </p:sp>
      <p:sp>
        <p:nvSpPr>
          <p:cNvPr id="3" name="object 3"/>
          <p:cNvSpPr txBox="1"/>
          <p:nvPr/>
        </p:nvSpPr>
        <p:spPr>
          <a:xfrm>
            <a:off x="347852" y="455014"/>
            <a:ext cx="3582035" cy="191770"/>
          </a:xfrm>
          <a:prstGeom prst="rect">
            <a:avLst/>
          </a:prstGeom>
        </p:spPr>
        <p:txBody>
          <a:bodyPr vert="horz" wrap="square" lIns="0" tIns="11430" rIns="0" bIns="0" rtlCol="0">
            <a:spAutoFit/>
          </a:bodyPr>
          <a:lstStyle/>
          <a:p>
            <a:pPr marL="144780" indent="-132080">
              <a:lnSpc>
                <a:spcPct val="100000"/>
              </a:lnSpc>
              <a:spcBef>
                <a:spcPts val="90"/>
              </a:spcBef>
              <a:buClr>
                <a:srgbClr val="3333B2"/>
              </a:buClr>
              <a:buSzPct val="90909"/>
              <a:buFont typeface="Arial"/>
              <a:buChar char="•"/>
              <a:tabLst>
                <a:tab pos="145415" algn="l"/>
              </a:tabLst>
            </a:pPr>
            <a:r>
              <a:rPr sz="1100" spc="-55" dirty="0">
                <a:latin typeface="Arial"/>
                <a:cs typeface="Arial"/>
              </a:rPr>
              <a:t>Semantic </a:t>
            </a:r>
            <a:r>
              <a:rPr sz="1100" spc="-30" dirty="0">
                <a:latin typeface="Arial"/>
                <a:cs typeface="Arial"/>
              </a:rPr>
              <a:t>annotation </a:t>
            </a:r>
            <a:r>
              <a:rPr sz="1100" spc="-60" dirty="0">
                <a:latin typeface="Arial"/>
                <a:cs typeface="Arial"/>
              </a:rPr>
              <a:t>is </a:t>
            </a:r>
            <a:r>
              <a:rPr sz="1100" spc="-45" dirty="0">
                <a:latin typeface="Arial"/>
                <a:cs typeface="Arial"/>
              </a:rPr>
              <a:t>labor-intensive </a:t>
            </a:r>
            <a:r>
              <a:rPr sz="1100" spc="-65" dirty="0">
                <a:latin typeface="Arial"/>
                <a:cs typeface="Arial"/>
              </a:rPr>
              <a:t>and</a:t>
            </a:r>
            <a:r>
              <a:rPr sz="1100" spc="65" dirty="0">
                <a:latin typeface="Arial"/>
                <a:cs typeface="Arial"/>
              </a:rPr>
              <a:t> </a:t>
            </a:r>
            <a:r>
              <a:rPr sz="1100" spc="-45" dirty="0">
                <a:latin typeface="Arial"/>
                <a:cs typeface="Arial"/>
              </a:rPr>
              <a:t>time-consuming</a:t>
            </a:r>
            <a:endParaRPr sz="1100">
              <a:latin typeface="Arial"/>
              <a:cs typeface="Arial"/>
            </a:endParaRPr>
          </a:p>
        </p:txBody>
      </p:sp>
      <p:sp>
        <p:nvSpPr>
          <p:cNvPr id="4" name="object 4"/>
          <p:cNvSpPr/>
          <p:nvPr/>
        </p:nvSpPr>
        <p:spPr>
          <a:xfrm>
            <a:off x="762334" y="845763"/>
            <a:ext cx="4218415" cy="173340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495399" y="2720903"/>
            <a:ext cx="2769235" cy="177800"/>
          </a:xfrm>
          <a:prstGeom prst="rect">
            <a:avLst/>
          </a:prstGeom>
        </p:spPr>
        <p:txBody>
          <a:bodyPr vert="horz" wrap="square" lIns="0" tIns="12065" rIns="0" bIns="0" rtlCol="0">
            <a:spAutoFit/>
          </a:bodyPr>
          <a:lstStyle/>
          <a:p>
            <a:pPr marL="12700">
              <a:lnSpc>
                <a:spcPct val="100000"/>
              </a:lnSpc>
              <a:spcBef>
                <a:spcPts val="95"/>
              </a:spcBef>
            </a:pPr>
            <a:r>
              <a:rPr sz="1000" spc="-30" dirty="0">
                <a:solidFill>
                  <a:srgbClr val="3333B2"/>
                </a:solidFill>
                <a:latin typeface="Arial"/>
                <a:cs typeface="Arial"/>
              </a:rPr>
              <a:t>Figure:</a:t>
            </a:r>
            <a:r>
              <a:rPr sz="1000" spc="-30" dirty="0">
                <a:latin typeface="Arial"/>
                <a:cs typeface="Arial"/>
              </a:rPr>
              <a:t>Training </a:t>
            </a:r>
            <a:r>
              <a:rPr sz="1000" spc="-60" dirty="0">
                <a:latin typeface="Arial"/>
                <a:cs typeface="Arial"/>
              </a:rPr>
              <a:t>example </a:t>
            </a:r>
            <a:r>
              <a:rPr sz="1000" spc="-20" dirty="0">
                <a:latin typeface="Arial"/>
                <a:cs typeface="Arial"/>
              </a:rPr>
              <a:t>from </a:t>
            </a:r>
            <a:r>
              <a:rPr sz="1000" spc="-40" dirty="0">
                <a:latin typeface="Arial"/>
                <a:cs typeface="Arial"/>
              </a:rPr>
              <a:t>dataset</a:t>
            </a:r>
            <a:r>
              <a:rPr sz="1000" spc="145" dirty="0">
                <a:latin typeface="Arial"/>
                <a:cs typeface="Arial"/>
              </a:rPr>
              <a:t> </a:t>
            </a:r>
            <a:r>
              <a:rPr sz="1000" spc="140" dirty="0">
                <a:latin typeface="Times New Roman"/>
                <a:cs typeface="Times New Roman"/>
              </a:rPr>
              <a:t>Overnight</a:t>
            </a:r>
            <a:endParaRPr sz="1000">
              <a:latin typeface="Times New Roman"/>
              <a:cs typeface="Times New Roman"/>
            </a:endParaRPr>
          </a:p>
        </p:txBody>
      </p:sp>
      <p:sp>
        <p:nvSpPr>
          <p:cNvPr id="6" name="object 6"/>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7" name="object 7"/>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8" name="object 8"/>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1" name="object 11"/>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4</a:t>
            </a:fld>
            <a:r>
              <a:rPr spc="-20" dirty="0"/>
              <a:t> </a:t>
            </a:r>
            <a:r>
              <a:rPr spc="150" dirty="0"/>
              <a:t>/</a:t>
            </a:r>
            <a:r>
              <a:rPr spc="40" dirty="0"/>
              <a:t> </a:t>
            </a:r>
            <a:r>
              <a:rPr spc="-20" dirty="0"/>
              <a:t>28</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928620" cy="575945"/>
          </a:xfrm>
          <a:prstGeom prst="rect">
            <a:avLst/>
          </a:prstGeom>
        </p:spPr>
        <p:txBody>
          <a:bodyPr vert="horz" wrap="square" lIns="0" tIns="17145" rIns="0" bIns="0" rtlCol="0">
            <a:spAutoFit/>
          </a:bodyPr>
          <a:lstStyle/>
          <a:p>
            <a:pPr marL="12700">
              <a:lnSpc>
                <a:spcPct val="100000"/>
              </a:lnSpc>
              <a:spcBef>
                <a:spcPts val="135"/>
              </a:spcBef>
            </a:pPr>
            <a:r>
              <a:rPr sz="1400" spc="-45" dirty="0">
                <a:solidFill>
                  <a:srgbClr val="FFFFFF"/>
                </a:solidFill>
                <a:latin typeface="Arial"/>
                <a:cs typeface="Arial"/>
              </a:rPr>
              <a:t>Bottlenecks </a:t>
            </a:r>
            <a:r>
              <a:rPr sz="1400" spc="-40" dirty="0">
                <a:solidFill>
                  <a:srgbClr val="FFFFFF"/>
                </a:solidFill>
                <a:latin typeface="Arial"/>
                <a:cs typeface="Arial"/>
              </a:rPr>
              <a:t>2: </a:t>
            </a:r>
            <a:r>
              <a:rPr sz="1400" spc="-60" dirty="0">
                <a:solidFill>
                  <a:srgbClr val="FFFFFF"/>
                </a:solidFill>
                <a:latin typeface="Arial"/>
                <a:cs typeface="Arial"/>
              </a:rPr>
              <a:t>constrained</a:t>
            </a:r>
            <a:r>
              <a:rPr sz="1400" spc="-210" dirty="0">
                <a:solidFill>
                  <a:srgbClr val="FFFFFF"/>
                </a:solidFill>
                <a:latin typeface="Arial"/>
                <a:cs typeface="Arial"/>
              </a:rPr>
              <a:t> </a:t>
            </a:r>
            <a:r>
              <a:rPr sz="1400" spc="-65" dirty="0">
                <a:solidFill>
                  <a:srgbClr val="FFFFFF"/>
                </a:solidFill>
                <a:latin typeface="Arial"/>
                <a:cs typeface="Arial"/>
              </a:rPr>
              <a:t>decoding</a:t>
            </a:r>
            <a:endParaRPr sz="1400">
              <a:latin typeface="Arial"/>
              <a:cs typeface="Arial"/>
            </a:endParaRPr>
          </a:p>
          <a:p>
            <a:pPr>
              <a:lnSpc>
                <a:spcPct val="100000"/>
              </a:lnSpc>
              <a:spcBef>
                <a:spcPts val="35"/>
              </a:spcBef>
            </a:pPr>
            <a:endParaRPr sz="1100">
              <a:latin typeface="Times New Roman"/>
              <a:cs typeface="Times New Roman"/>
            </a:endParaRPr>
          </a:p>
          <a:p>
            <a:pPr marL="397510" indent="-132715">
              <a:lnSpc>
                <a:spcPct val="100000"/>
              </a:lnSpc>
              <a:buClr>
                <a:srgbClr val="3333B2"/>
              </a:buClr>
              <a:buSzPct val="90909"/>
              <a:buFont typeface="Arial"/>
              <a:buChar char="•"/>
              <a:tabLst>
                <a:tab pos="398145" algn="l"/>
              </a:tabLst>
            </a:pPr>
            <a:r>
              <a:rPr sz="1100" spc="-5" dirty="0">
                <a:latin typeface="Arial"/>
                <a:cs typeface="Arial"/>
              </a:rPr>
              <a:t>Output </a:t>
            </a:r>
            <a:r>
              <a:rPr sz="1100" spc="-95" dirty="0">
                <a:latin typeface="Arial"/>
                <a:cs typeface="Arial"/>
              </a:rPr>
              <a:t>space </a:t>
            </a:r>
            <a:r>
              <a:rPr sz="1100" spc="-55" dirty="0">
                <a:latin typeface="Arial"/>
                <a:cs typeface="Arial"/>
              </a:rPr>
              <a:t>should </a:t>
            </a:r>
            <a:r>
              <a:rPr sz="1100" spc="-75" dirty="0">
                <a:latin typeface="Arial"/>
                <a:cs typeface="Arial"/>
              </a:rPr>
              <a:t>be </a:t>
            </a:r>
            <a:r>
              <a:rPr sz="1100" spc="-5" dirty="0">
                <a:latin typeface="Arial"/>
                <a:cs typeface="Arial"/>
              </a:rPr>
              <a:t>strictly</a:t>
            </a:r>
            <a:r>
              <a:rPr sz="1100" spc="25" dirty="0">
                <a:latin typeface="Arial"/>
                <a:cs typeface="Arial"/>
              </a:rPr>
              <a:t> </a:t>
            </a:r>
            <a:r>
              <a:rPr sz="1100" spc="-50" dirty="0">
                <a:latin typeface="Arial"/>
                <a:cs typeface="Arial"/>
              </a:rPr>
              <a:t>constrained</a:t>
            </a:r>
            <a:endParaRPr sz="1100">
              <a:latin typeface="Arial"/>
              <a:cs typeface="Arial"/>
            </a:endParaRPr>
          </a:p>
        </p:txBody>
      </p:sp>
      <p:sp>
        <p:nvSpPr>
          <p:cNvPr id="4" name="object 4"/>
          <p:cNvSpPr/>
          <p:nvPr/>
        </p:nvSpPr>
        <p:spPr>
          <a:xfrm>
            <a:off x="807513" y="802219"/>
            <a:ext cx="4158883" cy="21519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5</a:t>
            </a:fld>
            <a:r>
              <a:rPr spc="-20" dirty="0"/>
              <a:t> </a:t>
            </a:r>
            <a:r>
              <a:rPr spc="150" dirty="0"/>
              <a:t>/</a:t>
            </a:r>
            <a:r>
              <a:rPr spc="40" dirty="0"/>
              <a:t> </a:t>
            </a:r>
            <a:r>
              <a:rPr spc="-20" dirty="0"/>
              <a:t>28</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59877"/>
            <a:ext cx="567690" cy="244475"/>
          </a:xfrm>
          <a:prstGeom prst="rect">
            <a:avLst/>
          </a:prstGeom>
        </p:spPr>
        <p:txBody>
          <a:bodyPr vert="horz" wrap="square" lIns="0" tIns="17145" rIns="0" bIns="0" rtlCol="0">
            <a:spAutoFit/>
          </a:bodyPr>
          <a:lstStyle/>
          <a:p>
            <a:pPr marL="12700">
              <a:lnSpc>
                <a:spcPct val="100000"/>
              </a:lnSpc>
              <a:spcBef>
                <a:spcPts val="135"/>
              </a:spcBef>
            </a:pPr>
            <a:r>
              <a:rPr spc="-25" dirty="0"/>
              <a:t>Outline</a:t>
            </a:r>
          </a:p>
        </p:txBody>
      </p:sp>
      <p:sp>
        <p:nvSpPr>
          <p:cNvPr id="3" name="object 3"/>
          <p:cNvSpPr txBox="1"/>
          <p:nvPr/>
        </p:nvSpPr>
        <p:spPr>
          <a:xfrm>
            <a:off x="203301" y="899755"/>
            <a:ext cx="2760980" cy="1593770"/>
          </a:xfrm>
          <a:prstGeom prst="rect">
            <a:avLst/>
          </a:prstGeom>
        </p:spPr>
        <p:txBody>
          <a:bodyPr vert="horz" wrap="square" lIns="0" tIns="11430" rIns="0" bIns="0" rtlCol="0">
            <a:spAutoFit/>
          </a:bodyPr>
          <a:lstStyle/>
          <a:p>
            <a:pPr marL="12700">
              <a:lnSpc>
                <a:spcPct val="100000"/>
              </a:lnSpc>
              <a:spcBef>
                <a:spcPts val="90"/>
              </a:spcBef>
            </a:pPr>
            <a:r>
              <a:rPr sz="1100" spc="-15" dirty="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Introduction </a:t>
            </a:r>
            <a:r>
              <a:rPr sz="1100" spc="-65">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and</a:t>
            </a:r>
            <a:r>
              <a:rPr sz="1100" spc="12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 </a:t>
            </a:r>
            <a:r>
              <a:rPr sz="1100" spc="-10">
                <a:solidFill>
                  <a:schemeClr val="bg1">
                    <a:lumMod val="85000"/>
                  </a:schemeClr>
                </a:solidFill>
                <a:latin typeface="Arial"/>
                <a:cs typeface="Arial"/>
                <a:hlinkClick r:id="rId2" action="ppaction://hlinksldjump">
                  <a:extLst>
                    <a:ext uri="{A12FA001-AC4F-418D-AE19-62706E023703}">
                      <ahyp:hlinkClr xmlns:ahyp="http://schemas.microsoft.com/office/drawing/2018/hyperlinkcolor" val="tx"/>
                    </a:ext>
                  </a:extLst>
                </a:hlinkClick>
              </a:rPr>
              <a:t>Motivation</a:t>
            </a:r>
            <a:endParaRPr lang="en-US" altLang="zh-CN" sz="1100" spc="-10">
              <a:solidFill>
                <a:schemeClr val="bg1">
                  <a:lumMod val="85000"/>
                </a:schemeClr>
              </a:solidFill>
              <a:latin typeface="Arial"/>
              <a:cs typeface="Arial"/>
            </a:endParaRPr>
          </a:p>
          <a:p>
            <a:pPr marL="12700">
              <a:lnSpc>
                <a:spcPct val="100000"/>
              </a:lnSpc>
              <a:spcBef>
                <a:spcPts val="90"/>
              </a:spcBef>
            </a:pPr>
            <a:endParaRPr lang="en-US" altLang="zh-CN" sz="1100" spc="-10">
              <a:solidFill>
                <a:schemeClr val="bg1">
                  <a:lumMod val="85000"/>
                </a:schemeClr>
              </a:solidFill>
              <a:latin typeface="Arial"/>
              <a:cs typeface="Arial"/>
            </a:endParaRPr>
          </a:p>
          <a:p>
            <a:pPr marL="12700" marR="5080">
              <a:lnSpc>
                <a:spcPct val="226600"/>
              </a:lnSpc>
            </a:pPr>
            <a:r>
              <a:rPr sz="1100" spc="-35">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Dual </a:t>
            </a:r>
            <a:r>
              <a:rPr sz="1100" spc="-55" dirty="0">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Learning </a:t>
            </a:r>
            <a:r>
              <a:rPr sz="1100" spc="-60" dirty="0">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Framework </a:t>
            </a:r>
            <a:r>
              <a:rPr sz="1100" spc="-25" dirty="0">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for </a:t>
            </a:r>
            <a:r>
              <a:rPr sz="1100" spc="-55" dirty="0">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Semantic </a:t>
            </a:r>
            <a:r>
              <a:rPr sz="1100" spc="-60">
                <a:solidFill>
                  <a:srgbClr val="3B3BFF"/>
                </a:solidFill>
                <a:latin typeface="Arial"/>
                <a:cs typeface="Arial"/>
                <a:hlinkClick r:id="rId3" action="ppaction://hlinksldjump">
                  <a:extLst>
                    <a:ext uri="{A12FA001-AC4F-418D-AE19-62706E023703}">
                      <ahyp:hlinkClr xmlns:ahyp="http://schemas.microsoft.com/office/drawing/2018/hyperlinkcolor" val="tx"/>
                    </a:ext>
                  </a:extLst>
                </a:hlinkClick>
              </a:rPr>
              <a:t>Parsing </a:t>
            </a:r>
            <a:r>
              <a:rPr sz="1100" spc="-60">
                <a:solidFill>
                  <a:srgbClr val="3B3BFF"/>
                </a:solidFill>
                <a:latin typeface="Arial"/>
                <a:cs typeface="Arial"/>
              </a:rPr>
              <a:t> </a:t>
            </a:r>
            <a:endParaRPr lang="en-US" altLang="zh-CN" sz="1100" spc="-60">
              <a:solidFill>
                <a:srgbClr val="3B3BFF"/>
              </a:solidFill>
              <a:latin typeface="Arial"/>
              <a:cs typeface="Arial"/>
            </a:endParaRPr>
          </a:p>
          <a:p>
            <a:pPr marL="12700" marR="5080">
              <a:lnSpc>
                <a:spcPct val="226600"/>
              </a:lnSpc>
            </a:pPr>
            <a:endParaRPr lang="en-US" altLang="zh-CN" sz="200" spc="-60">
              <a:solidFill>
                <a:srgbClr val="3333B2"/>
              </a:solidFill>
              <a:latin typeface="Arial"/>
              <a:cs typeface="Arial"/>
              <a:hlinkClick r:id="rId4" action="ppaction://hlinksldjump">
                <a:extLst>
                  <a:ext uri="{A12FA001-AC4F-418D-AE19-62706E023703}">
                    <ahyp:hlinkClr xmlns:ahyp="http://schemas.microsoft.com/office/drawing/2018/hyperlinkcolor" val="tx"/>
                  </a:ext>
                </a:extLst>
              </a:hlinkClick>
            </a:endParaRPr>
          </a:p>
          <a:p>
            <a:pPr marL="12700" marR="5080">
              <a:lnSpc>
                <a:spcPct val="226600"/>
              </a:lnSpc>
            </a:pPr>
            <a:r>
              <a:rPr sz="1100" spc="-4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Experimental</a:t>
            </a:r>
            <a:r>
              <a:rPr sz="1100" spc="5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100" spc="-65" dirty="0">
                <a:solidFill>
                  <a:schemeClr val="bg1">
                    <a:lumMod val="85000"/>
                  </a:schemeClr>
                </a:solidFill>
                <a:latin typeface="Arial"/>
                <a:cs typeface="Arial"/>
                <a:hlinkClick r:id="rId4" action="ppaction://hlinksldjump">
                  <a:extLst>
                    <a:ext uri="{A12FA001-AC4F-418D-AE19-62706E023703}">
                      <ahyp:hlinkClr xmlns:ahyp="http://schemas.microsoft.com/office/drawing/2018/hyperlinkcolor" val="tx"/>
                    </a:ext>
                  </a:extLst>
                </a:hlinkClick>
              </a:rPr>
              <a:t>Results</a:t>
            </a:r>
            <a:endParaRPr sz="1100">
              <a:solidFill>
                <a:schemeClr val="bg1">
                  <a:lumMod val="85000"/>
                </a:schemeClr>
              </a:solidFill>
              <a:latin typeface="Arial"/>
              <a:cs typeface="Arial"/>
            </a:endParaRPr>
          </a:p>
          <a:p>
            <a:pPr>
              <a:lnSpc>
                <a:spcPct val="100000"/>
              </a:lnSpc>
            </a:pPr>
            <a:endParaRPr sz="1450">
              <a:solidFill>
                <a:schemeClr val="bg1">
                  <a:lumMod val="85000"/>
                </a:schemeClr>
              </a:solidFill>
              <a:latin typeface="Times New Roman"/>
              <a:cs typeface="Times New Roman"/>
            </a:endParaRPr>
          </a:p>
          <a:p>
            <a:pPr marL="12700">
              <a:lnSpc>
                <a:spcPct val="100000"/>
              </a:lnSpc>
              <a:spcBef>
                <a:spcPts val="5"/>
              </a:spcBef>
            </a:pPr>
            <a:r>
              <a:rPr sz="1100" spc="-60" dirty="0">
                <a:solidFill>
                  <a:schemeClr val="bg1">
                    <a:lumMod val="85000"/>
                  </a:schemeClr>
                </a:solidFill>
                <a:latin typeface="Arial"/>
                <a:cs typeface="Arial"/>
                <a:hlinkClick r:id="rId5" action="ppaction://hlinksldjump">
                  <a:extLst>
                    <a:ext uri="{A12FA001-AC4F-418D-AE19-62706E023703}">
                      <ahyp:hlinkClr xmlns:ahyp="http://schemas.microsoft.com/office/drawing/2018/hyperlinkcolor" val="tx"/>
                    </a:ext>
                  </a:extLst>
                </a:hlinkClick>
              </a:rPr>
              <a:t>Conclusion</a:t>
            </a:r>
            <a:endParaRPr sz="1100">
              <a:solidFill>
                <a:schemeClr val="bg1">
                  <a:lumMod val="85000"/>
                </a:schemeClr>
              </a:solidFill>
              <a:latin typeface="Arial"/>
              <a:cs typeface="Arial"/>
            </a:endParaRPr>
          </a:p>
        </p:txBody>
      </p:sp>
      <p:sp>
        <p:nvSpPr>
          <p:cNvPr id="4" name="object 4"/>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5" name="object 5"/>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6" name="object 6"/>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9" name="object 9"/>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6</a:t>
            </a:fld>
            <a:r>
              <a:rPr spc="-20" dirty="0"/>
              <a:t> </a:t>
            </a:r>
            <a:r>
              <a:rPr spc="150" dirty="0"/>
              <a:t>/</a:t>
            </a:r>
            <a:r>
              <a:rPr spc="40" dirty="0"/>
              <a:t> </a:t>
            </a:r>
            <a:r>
              <a:rPr spc="-20" dirty="0"/>
              <a:t>28</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736089" cy="244475"/>
          </a:xfrm>
          <a:prstGeom prst="rect">
            <a:avLst/>
          </a:prstGeom>
        </p:spPr>
        <p:txBody>
          <a:bodyPr vert="horz" wrap="square" lIns="0" tIns="17145" rIns="0" bIns="0" rtlCol="0">
            <a:spAutoFit/>
          </a:bodyPr>
          <a:lstStyle/>
          <a:p>
            <a:pPr marL="12700">
              <a:lnSpc>
                <a:spcPct val="100000"/>
              </a:lnSpc>
              <a:spcBef>
                <a:spcPts val="135"/>
              </a:spcBef>
            </a:pPr>
            <a:r>
              <a:rPr sz="1400" spc="-35" dirty="0">
                <a:solidFill>
                  <a:srgbClr val="FFFFFF"/>
                </a:solidFill>
                <a:latin typeface="Arial"/>
                <a:cs typeface="Arial"/>
              </a:rPr>
              <a:t>Our </a:t>
            </a:r>
            <a:r>
              <a:rPr sz="1400" spc="-40" dirty="0">
                <a:solidFill>
                  <a:srgbClr val="FFFFFF"/>
                </a:solidFill>
                <a:latin typeface="Arial"/>
                <a:cs typeface="Arial"/>
              </a:rPr>
              <a:t>method:</a:t>
            </a:r>
            <a:r>
              <a:rPr sz="1400" spc="290" dirty="0">
                <a:solidFill>
                  <a:srgbClr val="FFFFFF"/>
                </a:solidFill>
                <a:latin typeface="Arial"/>
                <a:cs typeface="Arial"/>
              </a:rPr>
              <a:t> </a:t>
            </a:r>
            <a:r>
              <a:rPr sz="1400" spc="-65" dirty="0">
                <a:solidFill>
                  <a:srgbClr val="FFFFFF"/>
                </a:solidFill>
                <a:latin typeface="Arial"/>
                <a:cs typeface="Arial"/>
              </a:rPr>
              <a:t>Overview</a:t>
            </a:r>
            <a:endParaRPr sz="1400">
              <a:latin typeface="Arial"/>
              <a:cs typeface="Arial"/>
            </a:endParaRPr>
          </a:p>
        </p:txBody>
      </p:sp>
      <p:sp>
        <p:nvSpPr>
          <p:cNvPr id="4" name="object 4"/>
          <p:cNvSpPr/>
          <p:nvPr/>
        </p:nvSpPr>
        <p:spPr>
          <a:xfrm>
            <a:off x="921193" y="616692"/>
            <a:ext cx="4012918" cy="22632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7</a:t>
            </a:fld>
            <a:r>
              <a:rPr spc="-20" dirty="0"/>
              <a:t> </a:t>
            </a:r>
            <a:r>
              <a:rPr spc="150" dirty="0"/>
              <a:t>/</a:t>
            </a:r>
            <a:r>
              <a:rPr spc="40" dirty="0"/>
              <a:t> </a:t>
            </a:r>
            <a:r>
              <a:rPr spc="-20" dirty="0"/>
              <a:t>28</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1736089" cy="244475"/>
          </a:xfrm>
          <a:prstGeom prst="rect">
            <a:avLst/>
          </a:prstGeom>
        </p:spPr>
        <p:txBody>
          <a:bodyPr vert="horz" wrap="square" lIns="0" tIns="17145" rIns="0" bIns="0" rtlCol="0">
            <a:spAutoFit/>
          </a:bodyPr>
          <a:lstStyle/>
          <a:p>
            <a:pPr marL="12700">
              <a:lnSpc>
                <a:spcPct val="100000"/>
              </a:lnSpc>
              <a:spcBef>
                <a:spcPts val="135"/>
              </a:spcBef>
            </a:pPr>
            <a:r>
              <a:rPr sz="1400" spc="-35" dirty="0">
                <a:solidFill>
                  <a:srgbClr val="FFFFFF"/>
                </a:solidFill>
                <a:latin typeface="Arial"/>
                <a:cs typeface="Arial"/>
              </a:rPr>
              <a:t>Our </a:t>
            </a:r>
            <a:r>
              <a:rPr sz="1400" spc="-40" dirty="0">
                <a:solidFill>
                  <a:srgbClr val="FFFFFF"/>
                </a:solidFill>
                <a:latin typeface="Arial"/>
                <a:cs typeface="Arial"/>
              </a:rPr>
              <a:t>method:</a:t>
            </a:r>
            <a:r>
              <a:rPr sz="1400" spc="290" dirty="0">
                <a:solidFill>
                  <a:srgbClr val="FFFFFF"/>
                </a:solidFill>
                <a:latin typeface="Arial"/>
                <a:cs typeface="Arial"/>
              </a:rPr>
              <a:t> </a:t>
            </a:r>
            <a:r>
              <a:rPr sz="1400" spc="-65" dirty="0">
                <a:solidFill>
                  <a:srgbClr val="FFFFFF"/>
                </a:solidFill>
                <a:latin typeface="Arial"/>
                <a:cs typeface="Arial"/>
              </a:rPr>
              <a:t>Overview</a:t>
            </a:r>
            <a:endParaRPr sz="1400">
              <a:latin typeface="Arial"/>
              <a:cs typeface="Arial"/>
            </a:endParaRPr>
          </a:p>
        </p:txBody>
      </p:sp>
      <p:sp>
        <p:nvSpPr>
          <p:cNvPr id="4" name="object 4"/>
          <p:cNvSpPr/>
          <p:nvPr/>
        </p:nvSpPr>
        <p:spPr>
          <a:xfrm>
            <a:off x="482422" y="473294"/>
            <a:ext cx="4795191" cy="262709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8</a:t>
            </a:fld>
            <a:r>
              <a:rPr spc="-20" dirty="0"/>
              <a:t> </a:t>
            </a:r>
            <a:r>
              <a:rPr spc="150" dirty="0"/>
              <a:t>/</a:t>
            </a:r>
            <a:r>
              <a:rPr spc="40" dirty="0"/>
              <a:t> </a:t>
            </a:r>
            <a:r>
              <a:rPr spc="-20" dirty="0"/>
              <a:t>28</a:t>
            </a: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60085" cy="350520"/>
          </a:xfrm>
          <a:custGeom>
            <a:avLst/>
            <a:gdLst/>
            <a:ahLst/>
            <a:cxnLst/>
            <a:rect l="l" t="t" r="r" b="b"/>
            <a:pathLst>
              <a:path w="5760085" h="350520">
                <a:moveTo>
                  <a:pt x="0" y="350126"/>
                </a:moveTo>
                <a:lnTo>
                  <a:pt x="5759996" y="350126"/>
                </a:lnTo>
                <a:lnTo>
                  <a:pt x="5759996" y="0"/>
                </a:lnTo>
                <a:lnTo>
                  <a:pt x="0" y="0"/>
                </a:lnTo>
                <a:lnTo>
                  <a:pt x="0" y="350126"/>
                </a:lnTo>
                <a:close/>
              </a:path>
            </a:pathLst>
          </a:custGeom>
          <a:solidFill>
            <a:srgbClr val="3333B2"/>
          </a:solidFill>
        </p:spPr>
        <p:txBody>
          <a:bodyPr wrap="square" lIns="0" tIns="0" rIns="0" bIns="0" rtlCol="0"/>
          <a:lstStyle/>
          <a:p>
            <a:endParaRPr/>
          </a:p>
        </p:txBody>
      </p:sp>
      <p:sp>
        <p:nvSpPr>
          <p:cNvPr id="3" name="object 3"/>
          <p:cNvSpPr txBox="1"/>
          <p:nvPr/>
        </p:nvSpPr>
        <p:spPr>
          <a:xfrm>
            <a:off x="95300" y="59877"/>
            <a:ext cx="2176145" cy="244475"/>
          </a:xfrm>
          <a:prstGeom prst="rect">
            <a:avLst/>
          </a:prstGeom>
        </p:spPr>
        <p:txBody>
          <a:bodyPr vert="horz" wrap="square" lIns="0" tIns="17145" rIns="0" bIns="0" rtlCol="0">
            <a:spAutoFit/>
          </a:bodyPr>
          <a:lstStyle/>
          <a:p>
            <a:pPr marL="12700">
              <a:lnSpc>
                <a:spcPct val="100000"/>
              </a:lnSpc>
              <a:spcBef>
                <a:spcPts val="135"/>
              </a:spcBef>
            </a:pPr>
            <a:r>
              <a:rPr sz="1400" spc="-35" dirty="0">
                <a:solidFill>
                  <a:srgbClr val="FFFFFF"/>
                </a:solidFill>
                <a:latin typeface="Arial"/>
                <a:cs typeface="Arial"/>
              </a:rPr>
              <a:t>Training </a:t>
            </a:r>
            <a:r>
              <a:rPr sz="1400" spc="-60" dirty="0">
                <a:solidFill>
                  <a:srgbClr val="FFFFFF"/>
                </a:solidFill>
                <a:latin typeface="Arial"/>
                <a:cs typeface="Arial"/>
              </a:rPr>
              <a:t>Procedure: </a:t>
            </a:r>
            <a:r>
              <a:rPr sz="1400" spc="-80" dirty="0">
                <a:solidFill>
                  <a:srgbClr val="FFFFFF"/>
                </a:solidFill>
                <a:latin typeface="Arial"/>
                <a:cs typeface="Arial"/>
              </a:rPr>
              <a:t>3</a:t>
            </a:r>
            <a:r>
              <a:rPr sz="1400" spc="-229" dirty="0">
                <a:solidFill>
                  <a:srgbClr val="FFFFFF"/>
                </a:solidFill>
                <a:latin typeface="Arial"/>
                <a:cs typeface="Arial"/>
              </a:rPr>
              <a:t> </a:t>
            </a:r>
            <a:r>
              <a:rPr sz="1400" spc="-95" dirty="0">
                <a:solidFill>
                  <a:srgbClr val="FFFFFF"/>
                </a:solidFill>
                <a:latin typeface="Arial"/>
                <a:cs typeface="Arial"/>
              </a:rPr>
              <a:t>stages</a:t>
            </a:r>
            <a:endParaRPr sz="1400">
              <a:latin typeface="Arial"/>
              <a:cs typeface="Arial"/>
            </a:endParaRPr>
          </a:p>
        </p:txBody>
      </p:sp>
      <p:sp>
        <p:nvSpPr>
          <p:cNvPr id="4" name="object 4"/>
          <p:cNvSpPr/>
          <p:nvPr/>
        </p:nvSpPr>
        <p:spPr>
          <a:xfrm>
            <a:off x="489850" y="483137"/>
            <a:ext cx="4772866" cy="248486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191959"/>
          </a:solidFill>
        </p:spPr>
        <p:txBody>
          <a:bodyPr wrap="square" lIns="0" tIns="0" rIns="0" bIns="0" rtlCol="0"/>
          <a:lstStyle/>
          <a:p>
            <a:endParaRPr/>
          </a:p>
        </p:txBody>
      </p:sp>
      <p:sp>
        <p:nvSpPr>
          <p:cNvPr id="6" name="object 6"/>
          <p:cNvSpPr/>
          <p:nvPr/>
        </p:nvSpPr>
        <p:spPr>
          <a:xfrm>
            <a:off x="1919973"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262685"/>
          </a:solidFill>
        </p:spPr>
        <p:txBody>
          <a:bodyPr wrap="square" lIns="0" tIns="0" rIns="0" bIns="0" rtlCol="0"/>
          <a:lstStyle/>
          <a:p>
            <a:endParaRPr/>
          </a:p>
        </p:txBody>
      </p:sp>
      <p:sp>
        <p:nvSpPr>
          <p:cNvPr id="7" name="object 7"/>
          <p:cNvSpPr/>
          <p:nvPr/>
        </p:nvSpPr>
        <p:spPr>
          <a:xfrm>
            <a:off x="3839946" y="3130346"/>
            <a:ext cx="1920239" cy="109855"/>
          </a:xfrm>
          <a:custGeom>
            <a:avLst/>
            <a:gdLst/>
            <a:ahLst/>
            <a:cxnLst/>
            <a:rect l="l" t="t" r="r" b="b"/>
            <a:pathLst>
              <a:path w="1920239" h="109855">
                <a:moveTo>
                  <a:pt x="0" y="109651"/>
                </a:moveTo>
                <a:lnTo>
                  <a:pt x="1919973" y="109651"/>
                </a:lnTo>
                <a:lnTo>
                  <a:pt x="1919973" y="0"/>
                </a:lnTo>
                <a:lnTo>
                  <a:pt x="0" y="0"/>
                </a:lnTo>
                <a:lnTo>
                  <a:pt x="0" y="109651"/>
                </a:lnTo>
                <a:close/>
              </a:path>
            </a:pathLst>
          </a:custGeom>
          <a:solidFill>
            <a:srgbClr val="3333B2"/>
          </a:solid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16510" rIns="0" bIns="0" rtlCol="0">
            <a:spAutoFit/>
          </a:bodyPr>
          <a:lstStyle/>
          <a:p>
            <a:pPr marL="12700">
              <a:lnSpc>
                <a:spcPct val="100000"/>
              </a:lnSpc>
              <a:spcBef>
                <a:spcPts val="130"/>
              </a:spcBef>
            </a:pPr>
            <a:r>
              <a:rPr spc="-10" dirty="0"/>
              <a:t>Monday </a:t>
            </a:r>
            <a:r>
              <a:rPr dirty="0"/>
              <a:t>29</a:t>
            </a:r>
            <a:r>
              <a:rPr sz="750" baseline="27777" dirty="0"/>
              <a:t>th </a:t>
            </a:r>
            <a:r>
              <a:rPr sz="600" spc="-10" dirty="0"/>
              <a:t>July,</a:t>
            </a:r>
            <a:r>
              <a:rPr sz="600" spc="50" dirty="0"/>
              <a:t> </a:t>
            </a:r>
            <a:r>
              <a:rPr sz="600" spc="-20" dirty="0"/>
              <a:t>2019</a:t>
            </a:r>
            <a:endParaRPr sz="60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675"/>
              </a:lnSpc>
            </a:pPr>
            <a:r>
              <a:rPr spc="-20" dirty="0"/>
              <a:t>Ruisheng </a:t>
            </a:r>
            <a:r>
              <a:rPr spc="-30" dirty="0"/>
              <a:t>Cao</a:t>
            </a:r>
            <a:r>
              <a:rPr spc="-20" dirty="0"/>
              <a:t> </a:t>
            </a:r>
            <a:r>
              <a:rPr spc="-10" dirty="0"/>
              <a:t>(SpeechLab)</a:t>
            </a:r>
          </a:p>
        </p:txBody>
      </p:sp>
      <p:sp>
        <p:nvSpPr>
          <p:cNvPr id="10" name="object 10"/>
          <p:cNvSpPr txBox="1"/>
          <p:nvPr/>
        </p:nvSpPr>
        <p:spPr>
          <a:xfrm>
            <a:off x="2241232" y="3135783"/>
            <a:ext cx="1277620" cy="89768"/>
          </a:xfrm>
          <a:prstGeom prst="rect">
            <a:avLst/>
          </a:prstGeom>
        </p:spPr>
        <p:txBody>
          <a:bodyPr vert="horz" wrap="square" lIns="0" tIns="0" rIns="0" bIns="0" rtlCol="0">
            <a:spAutoFit/>
          </a:bodyPr>
          <a:lstStyle/>
          <a:p>
            <a:pPr marL="12700">
              <a:lnSpc>
                <a:spcPts val="675"/>
              </a:lnSpc>
            </a:pPr>
            <a:r>
              <a:rPr sz="600" spc="-1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Semantic </a:t>
            </a:r>
            <a:r>
              <a:rPr sz="600" spc="-2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Parsing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with </a:t>
            </a:r>
            <a:r>
              <a:rPr sz="60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Dual</a:t>
            </a:r>
            <a:r>
              <a:rPr sz="600" spc="5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sz="600" spc="-15"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Learning</a:t>
            </a:r>
            <a:endParaRPr sz="600">
              <a:solidFill>
                <a:schemeClr val="bg1"/>
              </a:solidFill>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5"/>
              </a:lnSpc>
            </a:pPr>
            <a:fld id="{81D60167-4931-47E6-BA6A-407CBD079E47}" type="slidenum">
              <a:rPr spc="-20" dirty="0"/>
              <a:t>9</a:t>
            </a:fld>
            <a:r>
              <a:rPr spc="-20" dirty="0"/>
              <a:t> </a:t>
            </a:r>
            <a:r>
              <a:rPr spc="150" dirty="0"/>
              <a:t>/</a:t>
            </a:r>
            <a:r>
              <a:rPr spc="40" dirty="0"/>
              <a:t> </a:t>
            </a:r>
            <a:r>
              <a:rPr spc="-20" dirty="0"/>
              <a:t>28</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1856</Words>
  <Application>Microsoft Office PowerPoint</Application>
  <PresentationFormat>自定义</PresentationFormat>
  <Paragraphs>264</Paragraphs>
  <Slides>28</Slides>
  <Notes>13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等线</vt:lpstr>
      <vt:lpstr>Arial</vt:lpstr>
      <vt:lpstr>Calibri</vt:lpstr>
      <vt:lpstr>Times New Roman</vt:lpstr>
      <vt:lpstr>Trebuchet MS</vt:lpstr>
      <vt:lpstr>Office Theme</vt:lpstr>
      <vt:lpstr>PowerPoint 演示文稿</vt:lpstr>
      <vt:lpstr>Outline</vt:lpstr>
      <vt:lpstr>PowerPoint 演示文稿</vt:lpstr>
      <vt:lpstr>Bottlenecks 1: data hungry</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Synthesize more logical forms</vt:lpstr>
      <vt:lpstr>PowerPoint 演示文稿</vt:lpstr>
      <vt:lpstr>PowerPoint 演示文稿</vt:lpstr>
      <vt:lpstr>PowerPoint 演示文稿</vt:lpstr>
      <vt:lpstr>Outline</vt:lpstr>
      <vt:lpstr>Conclusion</vt:lpstr>
      <vt:lpstr>Thanks &amp; QA</vt:lpstr>
      <vt:lpstr>ReferencesI</vt:lpstr>
      <vt:lpstr>PowerPoint 演示文稿</vt:lpstr>
      <vt:lpstr>PowerPoint 演示文稿</vt:lpstr>
      <vt:lpstr>Semantic Parsing (Entity Mapping)</vt:lpstr>
      <vt:lpstr>Question Generation (Reverse Entity Mapping)</vt:lpstr>
      <vt:lpstr>Semi-supervised: vary ratio between labeled and unlabeled data</vt:lpstr>
      <vt:lpstr>Different choice for logical form validity reward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Parsing with Dual Learning  to——2019 ACL</dc:title>
  <dc:creator>Ruisheng Cao*, Su Zhu*, Chen Liu, Jieyu Li and Kai Yu</dc:creator>
  <cp:lastModifiedBy>瑞升 曹</cp:lastModifiedBy>
  <cp:revision>5</cp:revision>
  <dcterms:created xsi:type="dcterms:W3CDTF">2019-07-29T05:59:44Z</dcterms:created>
  <dcterms:modified xsi:type="dcterms:W3CDTF">2019-08-13T03:53:29Z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2019-07-28T00:00:00Z</vt:filetime>
  </property>
  <property fmtid="{D5CDD505-2E9C-101B-9397-08002B2CF9AE}" pid="3" name="Creator">
    <vt:lpwstr>LaTeX with Beamer class</vt:lpwstr>
  </property>
  <property fmtid="{D5CDD505-2E9C-101B-9397-08002B2CF9AE}" pid="4" name="LastSaved">
    <vt:filetime>2019-07-29T00:00:00Z</vt:filetime>
  </property>
</Properties>
</file>