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0"/>
  </p:notesMasterIdLst>
  <p:handoutMasterIdLst>
    <p:handoutMasterId r:id="rId21"/>
  </p:handoutMasterIdLst>
  <p:sldIdLst>
    <p:sldId id="1107" r:id="rId2"/>
    <p:sldId id="1011" r:id="rId3"/>
    <p:sldId id="1034" r:id="rId4"/>
    <p:sldId id="1085" r:id="rId5"/>
    <p:sldId id="1086" r:id="rId6"/>
    <p:sldId id="1087" r:id="rId7"/>
    <p:sldId id="1088" r:id="rId8"/>
    <p:sldId id="1089" r:id="rId9"/>
    <p:sldId id="1102" r:id="rId10"/>
    <p:sldId id="1090" r:id="rId11"/>
    <p:sldId id="1103" r:id="rId12"/>
    <p:sldId id="1104" r:id="rId13"/>
    <p:sldId id="1105" r:id="rId14"/>
    <p:sldId id="1092" r:id="rId15"/>
    <p:sldId id="1093" r:id="rId16"/>
    <p:sldId id="1094" r:id="rId17"/>
    <p:sldId id="1095" r:id="rId18"/>
    <p:sldId id="1106" r:id="rId19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671"/>
    <a:srgbClr val="FF7E79"/>
    <a:srgbClr val="9DC4E6"/>
    <a:srgbClr val="FFD579"/>
    <a:srgbClr val="F2F2F2"/>
    <a:srgbClr val="E3F1D9"/>
    <a:srgbClr val="75B54C"/>
    <a:srgbClr val="FFC61C"/>
    <a:srgbClr val="6BAF3E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D27102A9-8310-4765-A935-A1911B00CA55}" styleName="浅色样式 1 - 强调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中度样式 3 - 强调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2833802-FEF1-4C79-8D5D-14CF1EAF98D9}" styleName="浅色样式 2 - 强调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660B408-B3CF-4A94-85FC-2B1E0A45F4A2}" styleName="深色样式 2 - 强调 1/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74" autoAdjust="0"/>
    <p:restoredTop sz="94977" autoAdjust="0"/>
  </p:normalViewPr>
  <p:slideViewPr>
    <p:cSldViewPr>
      <p:cViewPr>
        <p:scale>
          <a:sx n="66" d="100"/>
          <a:sy n="66" d="100"/>
        </p:scale>
        <p:origin x="290" y="35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2416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D3441-9121-7D46-BC51-84A9F95E6917}" type="datetimeFigureOut">
              <a:rPr lang="en-US" smtClean="0"/>
              <a:pPr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7996D4-EB15-0D47-9ABF-6F353AD7B4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621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CA3638A-ED8F-4141-B58D-315E5706B02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7991955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Some tips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59295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3CEDBF-F0FE-1270-B6F3-53A1CF992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6E121A15-7608-E86F-DDC5-7B634E454CD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148938-29E7-A7AA-348E-8DDB550655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1CF195B-F157-C082-7321-C418D2AF39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713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E451C8-4B9E-926F-D23C-5DBC7FACA8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D6E3CD0-759F-79E0-9DED-FA42ACCA42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99AD0B3-4864-5A3A-17B1-7330501FFC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164C08-45A1-0E3C-76E7-B385E27890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38191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173271-7B78-57EE-6375-637177D61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936E272-6FEB-0B24-1AAD-A95C0CAA30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96934E9-517C-AB28-8C6F-B6C0677E64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B8543E2-556B-66F6-1C31-A93BF5A93F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36539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23BDAD-D3EF-4D10-BEAE-6C164C518E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DA52FB-9913-5D2B-6442-204F9F874C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EC46E2-7C90-11F6-2C17-234082557D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DE9C6B-DDB2-11A4-8EBC-0E392AA63C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537989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A4DF34-1CA4-22AA-2C72-C8279BC1FF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14FFA234-980A-6547-1FC0-B2834571E2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AF78D31-128C-26F0-05A5-B00B1DAA9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1A7FA4C-990A-2F68-304E-CC0C39A086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80531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CA8D99-D976-E961-D856-777C7EFCD5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724BDFD-E300-3E64-1E3B-59D5A2D874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00E5B2-7F1E-C312-788E-23A1165C24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328A67A-689C-A5B0-69B7-B5E2E975FC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3535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0AE0C-9EF1-DC57-52EA-D2C1552CEC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5B53683-71D2-A5BD-167C-C4AA6F694F2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34EABB4-2D52-E1E4-82EC-D853AC0D6E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3839748-6336-0EE3-1B2C-8A3744C5C2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139145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BEC8E-AD45-93AE-A5FC-122C98AAD0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E6B242C-2FDA-E95F-6C55-A36D53FD331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97A1D13-081B-370D-2BEE-4CC3B1B8BA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2B9EDB7-0721-89EE-4E21-3211188883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80692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26B0F0-A3CB-AAC4-4553-CA031C746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E56AACB-09B9-6329-5A20-43928558F9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851B50C-525C-DD05-6064-58B0F66266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4C8AF27-89DD-E367-9060-4BBD20A2F0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8238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04AD5-FF21-A63D-CE1D-0508FC9B22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6FF937B-7F11-B005-013D-DC59B2CF0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E91E0C2B-FB91-9BCB-59C6-00BE2D398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64F4EA3-7503-679A-73ED-A9943100C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662773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1BC164-8F14-DE7A-13A6-F576BF0C2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5662CC-29E7-9E9C-3A65-1AC5D3C909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D423D2C-1678-8AD2-045E-9CA3B2C0B9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7633CB0-2DE6-BD24-F0EB-18D0B00731C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547942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4110D-4758-4AD2-A66F-4A787FB15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30E88A-21DE-EC89-D098-A648426776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C2E1845-7DD4-D74C-0CA9-842211A537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1252A0-7467-8D71-758A-4F5904E24E0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3980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8F277-3501-73DD-B45A-784CAEC866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AA96B1B-3FC0-3543-B07B-D25E0774E6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4EE08E8A-A0C6-3847-E24C-4798612EF0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F538893-E011-F9CE-D7C1-417281665D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0727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88E403-3E24-A05E-02C7-9F476A415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83D471E-F6D9-D0C3-7D55-56D618FB30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385E4E91-3918-0C29-46CD-F1A3830F5B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8423A3F-575B-5238-3ED7-32571217C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888837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DDF359-879A-C307-E360-BB1D8BEB21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2906758-D73B-AE9B-311C-D96455AEFD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6D3F978-30F6-C871-AC47-DCF96A8D3A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AA74D8E-E0DF-DF47-E449-0CDF3C75F0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449304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5B01F8-FEEC-86BE-3485-FE0AE408B3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5B5C7C5-4C06-20CC-EBC7-09A061BB2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9C5C689-29F4-FA44-3766-4DDFCA1BC6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A6703B7-D78D-30E7-FDF7-B215A044A8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17363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58BB44-9BFC-8397-F4CF-37AD77932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CB3930F-4DD6-655C-F486-902052857F6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3CFE9AA-B9E6-842D-4B7A-1C06D5A6A6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B28CC2B-59F4-8DD2-E778-C7A7DE5F7E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A3638A-ED8F-4141-B58D-315E5706B025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32487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12801" y="3965371"/>
            <a:ext cx="10560049" cy="1967116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 b="1"/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subtitle</a:t>
            </a:r>
            <a:r>
              <a:rPr lang="de-DE" dirty="0"/>
              <a:t> style</a:t>
            </a:r>
          </a:p>
        </p:txBody>
      </p:sp>
      <p:sp>
        <p:nvSpPr>
          <p:cNvPr id="23" name="标题 1">
            <a:extLst>
              <a:ext uri="{FF2B5EF4-FFF2-40B4-BE49-F238E27FC236}">
                <a16:creationId xmlns:a16="http://schemas.microsoft.com/office/drawing/2014/main" id="{E51A407E-BAEA-A94E-9EAF-2904F0B539F4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807659"/>
            <a:ext cx="12191999" cy="1967116"/>
          </a:xfrm>
          <a:prstGeom prst="rect">
            <a:avLst/>
          </a:prstGeom>
          <a:solidFill>
            <a:srgbClr val="24267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4267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600" b="1">
                <a:solidFill>
                  <a:schemeClr val="bg1"/>
                </a:solidFill>
                <a:latin typeface="Verdana" pitchFamily="34" charset="0"/>
                <a:ea typeface="宋体" charset="-122"/>
              </a:defRPr>
            </a:lvl9pPr>
          </a:lstStyle>
          <a:p>
            <a:pPr algn="ctr">
              <a:lnSpc>
                <a:spcPct val="110000"/>
              </a:lnSpc>
            </a:pPr>
            <a:endParaRPr kumimoji="1" lang="zh-CN" altLang="en-US" sz="36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5671" y="2257063"/>
            <a:ext cx="10560049" cy="1079500"/>
          </a:xfrm>
        </p:spPr>
        <p:txBody>
          <a:bodyPr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644E8227-63EA-DA41-B544-5E8C6B350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42" y="485902"/>
            <a:ext cx="12185758" cy="443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68BD519-0E98-47E4-AA41-A35CF724A2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3" y="-16621"/>
            <a:ext cx="3208822" cy="960360"/>
          </a:xfrm>
          <a:prstGeom prst="rect">
            <a:avLst/>
          </a:prstGeom>
        </p:spPr>
      </p:pic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itchFamily="2" charset="2"/>
              <a:buChar char="n"/>
              <a:defRPr/>
            </a:lvl1pPr>
            <a:lvl2pPr marL="800100" indent="-342900">
              <a:buFont typeface="Wingdings" charset="2"/>
              <a:buChar char="l"/>
              <a:defRPr/>
            </a:lvl2pPr>
            <a:lvl3pPr marL="1257300" indent="-342900">
              <a:buFont typeface="Wingdings" pitchFamily="2" charset="2"/>
              <a:buChar char="u"/>
              <a:defRPr/>
            </a:lvl3pPr>
            <a:lvl4pPr marL="1714500" indent="-342900">
              <a:buFont typeface="Wingdings" pitchFamily="2" charset="2"/>
              <a:buChar char="p"/>
              <a:defRPr/>
            </a:lvl4pPr>
            <a:lvl5pPr marL="2171700" indent="-34290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15480" y="5170648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25765" y="64833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E35E9E6D-B1E9-4F08-8E83-0E081C425F53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227C92D-00CB-4C67-C6BE-2561BA9854CE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125539"/>
            <a:ext cx="5513917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8" y="1125539"/>
            <a:ext cx="5516033" cy="49672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BE2D81F5-DA3F-D601-E96C-3B2851BE59C7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00CEAEA5-0920-4EA6-03B1-FFDEA8379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22377E1-3DEE-D6A6-37DF-5D729AEF2AA1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0B15F16C-F631-62DF-5844-75FB69E9A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819781B-9885-3A5A-60A3-E0C4426170E0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8589FF-9F38-3F27-FF7D-96A2798E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7879E1-252B-F674-9A3D-7420022D28A7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188913"/>
            <a:ext cx="10972800" cy="5651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31801" y="1125539"/>
            <a:ext cx="11233151" cy="4967287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GB" altLang="zh-CN"/>
              <a:t>3 November, 2008</a:t>
            </a:r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90651" y="6245225"/>
            <a:ext cx="9025467" cy="476250"/>
          </a:xfrm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27009F-2A1D-F96E-5409-979A80AA2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47200" y="6479934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81C96BD4-B791-4C8E-BBF7-79275CA9D095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EC55596-E1BF-377F-2B54-DEBC501B183D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06924"/>
            <a:ext cx="11055352" cy="4885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</a:t>
            </a:r>
            <a:r>
              <a:rPr lang="de-DE" dirty="0" err="1"/>
              <a:t>text</a:t>
            </a:r>
            <a:r>
              <a:rPr lang="de-DE" dirty="0"/>
              <a:t> </a:t>
            </a:r>
            <a:r>
              <a:rPr lang="de-DE" dirty="0" err="1"/>
              <a:t>styles</a:t>
            </a:r>
            <a:endParaRPr lang="de-DE" dirty="0"/>
          </a:p>
          <a:p>
            <a:pPr lvl="1"/>
            <a:r>
              <a:rPr lang="de-DE" dirty="0"/>
              <a:t>Second </a:t>
            </a:r>
            <a:r>
              <a:rPr lang="de-DE" dirty="0" err="1"/>
              <a:t>level</a:t>
            </a:r>
            <a:endParaRPr lang="de-DE" dirty="0"/>
          </a:p>
          <a:p>
            <a:pPr lvl="2"/>
            <a:r>
              <a:rPr lang="de-DE" dirty="0"/>
              <a:t>Third </a:t>
            </a:r>
            <a:r>
              <a:rPr lang="de-DE" dirty="0" err="1"/>
              <a:t>level</a:t>
            </a:r>
            <a:endParaRPr lang="de-DE" dirty="0"/>
          </a:p>
          <a:p>
            <a:pPr lvl="3"/>
            <a:r>
              <a:rPr lang="de-DE" dirty="0" err="1"/>
              <a:t>Fourth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  <a:p>
            <a:pPr lvl="4"/>
            <a:r>
              <a:rPr lang="de-DE" dirty="0" err="1"/>
              <a:t>Fifth</a:t>
            </a:r>
            <a:r>
              <a:rPr lang="de-DE" dirty="0"/>
              <a:t> </a:t>
            </a:r>
            <a:r>
              <a:rPr lang="de-DE" dirty="0" err="1"/>
              <a:t>level</a:t>
            </a:r>
            <a:endParaRPr lang="de-DE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GB" altLang="zh-CN" dirty="0"/>
              <a:t>3 November, 2008</a:t>
            </a:r>
            <a:endParaRPr lang="de-DE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35641" y="6245225"/>
            <a:ext cx="902546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1">
                <a:solidFill>
                  <a:schemeClr val="bg2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</a:lstStyle>
          <a:p>
            <a:fld id="{DAA495AF-A2E5-4C69-B93F-A4394812F7B9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58454" y="-118639"/>
            <a:ext cx="1184220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Click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edit</a:t>
            </a:r>
            <a:r>
              <a:rPr lang="de-DE" dirty="0"/>
              <a:t> Master title style</a:t>
            </a:r>
          </a:p>
        </p:txBody>
      </p:sp>
      <p:sp>
        <p:nvSpPr>
          <p:cNvPr id="16" name="Rectangle 17">
            <a:extLst>
              <a:ext uri="{FF2B5EF4-FFF2-40B4-BE49-F238E27FC236}">
                <a16:creationId xmlns:a16="http://schemas.microsoft.com/office/drawing/2014/main" id="{E5005621-CC62-9B4C-BE70-032620594377}"/>
              </a:ext>
            </a:extLst>
          </p:cNvPr>
          <p:cNvSpPr/>
          <p:nvPr userDrawn="1"/>
        </p:nvSpPr>
        <p:spPr>
          <a:xfrm>
            <a:off x="-5861" y="320040"/>
            <a:ext cx="152400" cy="396240"/>
          </a:xfrm>
          <a:prstGeom prst="rect">
            <a:avLst/>
          </a:prstGeom>
          <a:solidFill>
            <a:srgbClr val="242671"/>
          </a:solidFill>
          <a:ln>
            <a:solidFill>
              <a:srgbClr val="24267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00"/>
              </a:solidFill>
              <a:latin typeface="+mj-ea"/>
              <a:ea typeface="+mj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7DCCC75-E9DD-4D2D-84DB-6C75FD8A24C6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3084" y="6273554"/>
            <a:ext cx="2005831" cy="600320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D801B4F-9A0F-D885-F643-0AE9C869D572}"/>
              </a:ext>
            </a:extLst>
          </p:cNvPr>
          <p:cNvSpPr/>
          <p:nvPr userDrawn="1"/>
        </p:nvSpPr>
        <p:spPr>
          <a:xfrm>
            <a:off x="5015880" y="6237312"/>
            <a:ext cx="244827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5" r:id="rId4"/>
    <p:sldLayoutId id="2147483656" r:id="rId5"/>
    <p:sldLayoutId id="2147483659" r:id="rId6"/>
    <p:sldLayoutId id="2147483661" r:id="rId7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rgbClr val="24267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Verdana" pitchFamily="34" charset="0"/>
          <a:ea typeface="宋体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2060"/>
        </a:buClr>
        <a:buSzPct val="100000"/>
        <a:buFont typeface="Wingdings" pitchFamily="2" charset="2"/>
        <a:buChar char="n"/>
        <a:defRPr sz="2000">
          <a:solidFill>
            <a:schemeClr val="tx1"/>
          </a:solidFill>
          <a:latin typeface="Microsoft YaHei" panose="020B0503020204020204" pitchFamily="34" charset="-122"/>
          <a:ea typeface="Microsoft YaHei" panose="020B0503020204020204" pitchFamily="34" charset="-122"/>
          <a:cs typeface="Times New Roman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CC0000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svg"/><Relationship Id="rId9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0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40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11" Type="http://schemas.openxmlformats.org/officeDocument/2006/relationships/image" Target="../media/image45.png"/><Relationship Id="rId5" Type="http://schemas.openxmlformats.org/officeDocument/2006/relationships/image" Target="../media/image30.svg"/><Relationship Id="rId10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副标题 1">
            <a:extLst>
              <a:ext uri="{FF2B5EF4-FFF2-40B4-BE49-F238E27FC236}">
                <a16:creationId xmlns:a16="http://schemas.microsoft.com/office/drawing/2014/main" id="{1DFC0285-E731-8B1A-5C48-97F2181BCF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6201" y="4293096"/>
            <a:ext cx="11239598" cy="1967116"/>
          </a:xfrm>
        </p:spPr>
        <p:txBody>
          <a:bodyPr/>
          <a:lstStyle/>
          <a:p>
            <a:r>
              <a:rPr lang="fr-FR" altLang="zh-CN" sz="2000" dirty="0" err="1"/>
              <a:t>Ruisheng</a:t>
            </a:r>
            <a:r>
              <a:rPr lang="fr-FR" altLang="zh-CN" sz="2000" dirty="0"/>
              <a:t> Cao*, </a:t>
            </a:r>
            <a:r>
              <a:rPr lang="fr-FR" altLang="zh-CN" sz="2000" dirty="0" err="1"/>
              <a:t>Hanchong</a:t>
            </a:r>
            <a:r>
              <a:rPr lang="fr-FR" altLang="zh-CN" sz="2000" dirty="0"/>
              <a:t> Zhang*, </a:t>
            </a:r>
            <a:r>
              <a:rPr lang="fr-FR" altLang="zh-CN" sz="2000" dirty="0" err="1"/>
              <a:t>Tiancheng</a:t>
            </a:r>
            <a:r>
              <a:rPr lang="fr-FR" altLang="zh-CN" sz="2000" dirty="0"/>
              <a:t> Huang*, </a:t>
            </a:r>
            <a:r>
              <a:rPr lang="fr-FR" altLang="zh-CN" sz="2000" dirty="0" err="1"/>
              <a:t>Zhangyi</a:t>
            </a:r>
            <a:r>
              <a:rPr lang="fr-FR" altLang="zh-CN" sz="2000" dirty="0"/>
              <a:t> Kang, </a:t>
            </a:r>
            <a:r>
              <a:rPr lang="fr-FR" altLang="zh-CN" sz="2000" dirty="0" err="1"/>
              <a:t>Yuxin</a:t>
            </a:r>
            <a:r>
              <a:rPr lang="fr-FR" altLang="zh-CN" sz="2000" dirty="0"/>
              <a:t> Zhang, </a:t>
            </a:r>
            <a:r>
              <a:rPr lang="fr-FR" altLang="zh-CN" sz="2000" dirty="0" err="1"/>
              <a:t>Liangtai</a:t>
            </a:r>
            <a:r>
              <a:rPr lang="fr-FR" altLang="zh-CN" sz="2000" dirty="0"/>
              <a:t> Sun, </a:t>
            </a:r>
            <a:r>
              <a:rPr lang="fr-FR" altLang="zh-CN" sz="2000" dirty="0" err="1"/>
              <a:t>Hanqi</a:t>
            </a:r>
            <a:r>
              <a:rPr lang="fr-FR" altLang="zh-CN" sz="2000" dirty="0"/>
              <a:t> Li, </a:t>
            </a:r>
            <a:r>
              <a:rPr lang="fr-FR" altLang="zh-CN" sz="2000" dirty="0" err="1"/>
              <a:t>Yuxun</a:t>
            </a:r>
            <a:r>
              <a:rPr lang="fr-FR" altLang="zh-CN" sz="2000" dirty="0"/>
              <a:t> Miao, </a:t>
            </a:r>
            <a:r>
              <a:rPr lang="fr-FR" altLang="zh-CN" sz="2000" dirty="0" err="1"/>
              <a:t>Shuai</a:t>
            </a:r>
            <a:r>
              <a:rPr lang="fr-FR" altLang="zh-CN" sz="2000" dirty="0"/>
              <a:t> Fan, Lu Chen, and Kai Yu</a:t>
            </a:r>
          </a:p>
          <a:p>
            <a:endParaRPr lang="zh-CN" altLang="en-US" sz="2000" dirty="0"/>
          </a:p>
        </p:txBody>
      </p:sp>
      <p:sp>
        <p:nvSpPr>
          <p:cNvPr id="3" name="标题 2">
            <a:extLst>
              <a:ext uri="{FF2B5EF4-FFF2-40B4-BE49-F238E27FC236}">
                <a16:creationId xmlns:a16="http://schemas.microsoft.com/office/drawing/2014/main" id="{4FCCA197-2043-4E6F-516E-8797F457BC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759" y="2257063"/>
            <a:ext cx="11357874" cy="1079500"/>
          </a:xfrm>
        </p:spPr>
        <p:txBody>
          <a:bodyPr/>
          <a:lstStyle/>
          <a:p>
            <a:r>
              <a:rPr lang="en-US" altLang="zh-CN" sz="3200" dirty="0" err="1"/>
              <a:t>NeuSym</a:t>
            </a:r>
            <a:r>
              <a:rPr lang="en-US" altLang="zh-CN" sz="3200" dirty="0"/>
              <a:t>-RAG: Hybrid Neural Symbolic Retrieval with Multiview Structuring for PDF Question Answering</a:t>
            </a:r>
            <a:endParaRPr lang="zh-CN" altLang="en-US" sz="320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E85422F-A75D-7C9C-8361-9937337696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37411"/>
            <a:ext cx="2880320" cy="627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57262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F5AA3-6C30-E347-00C0-F4D406754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4EA8C39F-5927-D207-4907-F168324F4F07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8208913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7A729BE-DC27-988B-907E-885C58098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15" name="图形 14">
            <a:extLst>
              <a:ext uri="{FF2B5EF4-FFF2-40B4-BE49-F238E27FC236}">
                <a16:creationId xmlns:a16="http://schemas.microsoft.com/office/drawing/2014/main" id="{E4147AF1-48B2-5C91-E4A8-1272177F71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07923" y="5437071"/>
            <a:ext cx="8332493" cy="776922"/>
          </a:xfrm>
          <a:prstGeom prst="rect">
            <a:avLst/>
          </a:prstGeom>
        </p:spPr>
      </p:pic>
      <p:sp>
        <p:nvSpPr>
          <p:cNvPr id="17" name="矩形 16">
            <a:extLst>
              <a:ext uri="{FF2B5EF4-FFF2-40B4-BE49-F238E27FC236}">
                <a16:creationId xmlns:a16="http://schemas.microsoft.com/office/drawing/2014/main" id="{57748DEC-3E3C-7A26-66E1-835824DE3193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1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21" name="图形 20">
            <a:extLst>
              <a:ext uri="{FF2B5EF4-FFF2-40B4-BE49-F238E27FC236}">
                <a16:creationId xmlns:a16="http://schemas.microsoft.com/office/drawing/2014/main" id="{305CB89B-1ACB-366A-AD9E-50F8A898CA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pic>
        <p:nvPicPr>
          <p:cNvPr id="22" name="图形 21">
            <a:extLst>
              <a:ext uri="{FF2B5EF4-FFF2-40B4-BE49-F238E27FC236}">
                <a16:creationId xmlns:a16="http://schemas.microsoft.com/office/drawing/2014/main" id="{5C05A8F3-E5E4-91A1-4476-4692D0F209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05335" y="2459999"/>
            <a:ext cx="5334000" cy="2146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423E3F5D-08EF-A369-7769-42CC9117BF70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图形 13">
            <a:extLst>
              <a:ext uri="{FF2B5EF4-FFF2-40B4-BE49-F238E27FC236}">
                <a16:creationId xmlns:a16="http://schemas.microsoft.com/office/drawing/2014/main" id="{2C576E13-B93F-035C-AF20-54272AE1AB61}"/>
              </a:ext>
            </a:extLst>
          </p:cNvPr>
          <p:cNvGrpSpPr/>
          <p:nvPr/>
        </p:nvGrpSpPr>
        <p:grpSpPr>
          <a:xfrm>
            <a:off x="0" y="4352389"/>
            <a:ext cx="1485898" cy="1655206"/>
            <a:chOff x="0" y="4352389"/>
            <a:chExt cx="1485898" cy="1655206"/>
          </a:xfrm>
          <a:solidFill>
            <a:srgbClr val="2C2C36"/>
          </a:solidFill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A3713F08-83A2-1CC6-302A-E9D57428A256}"/>
                </a:ext>
              </a:extLst>
            </p:cNvPr>
            <p:cNvSpPr txBox="1"/>
            <p:nvPr/>
          </p:nvSpPr>
          <p:spPr>
            <a:xfrm>
              <a:off x="80551" y="4352389"/>
              <a:ext cx="11864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sz="1800" spc="0" baseline="0" dirty="0">
                  <a:ln/>
                  <a:solidFill>
                    <a:srgbClr val="2C2C36"/>
                  </a:solidFill>
                  <a:latin typeface="微软雅黑"/>
                  <a:ea typeface="微软雅黑"/>
                  <a:sym typeface="微软雅黑"/>
                  <a:rtl val="0"/>
                </a:rPr>
                <a:t>da</a:t>
              </a:r>
              <a:r>
                <a:rPr lang="en-US" altLang="zh-CN" sz="1800" spc="0" baseline="0" dirty="0">
                  <a:ln/>
                  <a:solidFill>
                    <a:srgbClr val="2C2C36"/>
                  </a:solidFill>
                  <a:latin typeface="微软雅黑"/>
                  <a:ea typeface="微软雅黑"/>
                  <a:sym typeface="微软雅黑"/>
                  <a:rtl val="0"/>
                </a:rPr>
                <a:t>tabase</a:t>
              </a:r>
              <a:endParaRPr lang="zh-CN" altLang="en-US" sz="1800" spc="0" baseline="0" dirty="0">
                <a:ln/>
                <a:solidFill>
                  <a:srgbClr val="2C2C36"/>
                </a:solidFill>
                <a:latin typeface="微软雅黑"/>
                <a:ea typeface="微软雅黑"/>
                <a:sym typeface="微软雅黑"/>
                <a:rtl val="0"/>
              </a:endParaRPr>
            </a:p>
          </p:txBody>
        </p:sp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F12668E7-1713-C7DE-FCD1-5B6EF7029A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981074" y="5512296"/>
              <a:ext cx="504824" cy="495299"/>
            </a:xfrm>
            <a:custGeom>
              <a:avLst/>
              <a:gdLst>
                <a:gd name="connsiteX0" fmla="*/ 65 w 504824"/>
                <a:gd name="connsiteY0" fmla="*/ 90 h 495299"/>
                <a:gd name="connsiteX1" fmla="*/ 504890 w 504824"/>
                <a:gd name="connsiteY1" fmla="*/ 90 h 495299"/>
                <a:gd name="connsiteX2" fmla="*/ 504890 w 504824"/>
                <a:gd name="connsiteY2" fmla="*/ 495390 h 495299"/>
                <a:gd name="connsiteX3" fmla="*/ 65 w 504824"/>
                <a:gd name="connsiteY3" fmla="*/ 495390 h 495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4824" h="495299">
                  <a:moveTo>
                    <a:pt x="65" y="90"/>
                  </a:moveTo>
                  <a:lnTo>
                    <a:pt x="504890" y="90"/>
                  </a:lnTo>
                  <a:lnTo>
                    <a:pt x="504890" y="495390"/>
                  </a:lnTo>
                  <a:lnTo>
                    <a:pt x="65" y="495390"/>
                  </a:lnTo>
                  <a:close/>
                </a:path>
              </a:pathLst>
            </a:cu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128DFEEE-2FA5-91F5-8E1F-7DE0A42225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4607421"/>
              <a:ext cx="1228725" cy="962025"/>
            </a:xfrm>
            <a:custGeom>
              <a:avLst/>
              <a:gdLst>
                <a:gd name="connsiteX0" fmla="*/ 0 w 1228725"/>
                <a:gd name="connsiteY0" fmla="*/ 33 h 962025"/>
                <a:gd name="connsiteX1" fmla="*/ 1228725 w 1228725"/>
                <a:gd name="connsiteY1" fmla="*/ 33 h 962025"/>
                <a:gd name="connsiteX2" fmla="*/ 1228725 w 1228725"/>
                <a:gd name="connsiteY2" fmla="*/ 962058 h 962025"/>
                <a:gd name="connsiteX3" fmla="*/ 0 w 1228725"/>
                <a:gd name="connsiteY3" fmla="*/ 962058 h 962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8725" h="962025">
                  <a:moveTo>
                    <a:pt x="0" y="33"/>
                  </a:moveTo>
                  <a:lnTo>
                    <a:pt x="1228725" y="33"/>
                  </a:lnTo>
                  <a:lnTo>
                    <a:pt x="1228725" y="962058"/>
                  </a:lnTo>
                  <a:lnTo>
                    <a:pt x="0" y="962058"/>
                  </a:lnTo>
                  <a:close/>
                </a:path>
              </a:pathLst>
            </a:cu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9CC2631F-44E0-0D2A-A245-C65EEA13E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47650" y="4836021"/>
              <a:ext cx="952498" cy="962023"/>
            </a:xfrm>
            <a:custGeom>
              <a:avLst/>
              <a:gdLst>
                <a:gd name="connsiteX0" fmla="*/ -52 w 952498"/>
                <a:gd name="connsiteY0" fmla="*/ -21 h 962023"/>
                <a:gd name="connsiteX1" fmla="*/ 952447 w 952498"/>
                <a:gd name="connsiteY1" fmla="*/ -21 h 962023"/>
                <a:gd name="connsiteX2" fmla="*/ 952447 w 952498"/>
                <a:gd name="connsiteY2" fmla="*/ 962003 h 962023"/>
                <a:gd name="connsiteX3" fmla="*/ -52 w 952498"/>
                <a:gd name="connsiteY3" fmla="*/ 962003 h 9620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2498" h="962023">
                  <a:moveTo>
                    <a:pt x="-52" y="-21"/>
                  </a:moveTo>
                  <a:lnTo>
                    <a:pt x="952447" y="-21"/>
                  </a:lnTo>
                  <a:lnTo>
                    <a:pt x="952447" y="962003"/>
                  </a:lnTo>
                  <a:lnTo>
                    <a:pt x="-52" y="962003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19171832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ACC11-B1E2-2B7C-8AA8-0B608DE175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F4548DD7-1271-2EF9-D2EA-DA547B786F69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776865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FE8E362-7FB0-4EFF-A0AB-6F569334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73B6D3C-599B-9246-95AF-BDF4A5B14DA5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2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0" name="图形 9">
            <a:extLst>
              <a:ext uri="{FF2B5EF4-FFF2-40B4-BE49-F238E27FC236}">
                <a16:creationId xmlns:a16="http://schemas.microsoft.com/office/drawing/2014/main" id="{9DDF6021-4D35-B51F-F5EF-65320F95A5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75A1026-FF7C-3732-48CC-10E1D6B9456B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grpSp>
        <p:nvGrpSpPr>
          <p:cNvPr id="4" name="图形 10">
            <a:extLst>
              <a:ext uri="{FF2B5EF4-FFF2-40B4-BE49-F238E27FC236}">
                <a16:creationId xmlns:a16="http://schemas.microsoft.com/office/drawing/2014/main" id="{4C65945B-5202-293F-A1DB-594D315A1DCA}"/>
              </a:ext>
            </a:extLst>
          </p:cNvPr>
          <p:cNvGrpSpPr/>
          <p:nvPr/>
        </p:nvGrpSpPr>
        <p:grpSpPr>
          <a:xfrm>
            <a:off x="71377" y="2787794"/>
            <a:ext cx="7773749" cy="2784493"/>
            <a:chOff x="71377" y="2787794"/>
            <a:chExt cx="7773749" cy="2784493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A6EB14-54FB-81F2-1D5E-643F5B4F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rot="16200000">
              <a:off x="1268419" y="4838834"/>
              <a:ext cx="437542" cy="503678"/>
            </a:xfrm>
            <a:custGeom>
              <a:avLst/>
              <a:gdLst>
                <a:gd name="connsiteX0" fmla="*/ 75 w 437542"/>
                <a:gd name="connsiteY0" fmla="*/ 178 h 503678"/>
                <a:gd name="connsiteX1" fmla="*/ 437618 w 437542"/>
                <a:gd name="connsiteY1" fmla="*/ 178 h 503678"/>
                <a:gd name="connsiteX2" fmla="*/ 437618 w 437542"/>
                <a:gd name="connsiteY2" fmla="*/ 503857 h 503678"/>
                <a:gd name="connsiteX3" fmla="*/ 75 w 437542"/>
                <a:gd name="connsiteY3" fmla="*/ 503857 h 503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7542" h="503678">
                  <a:moveTo>
                    <a:pt x="75" y="178"/>
                  </a:moveTo>
                  <a:lnTo>
                    <a:pt x="437618" y="178"/>
                  </a:lnTo>
                  <a:lnTo>
                    <a:pt x="437618" y="503857"/>
                  </a:lnTo>
                  <a:lnTo>
                    <a:pt x="75" y="503857"/>
                  </a:lnTo>
                  <a:close/>
                </a:path>
              </a:pathLst>
            </a:custGeom>
          </p:spPr>
        </p:pic>
        <p:sp>
          <p:nvSpPr>
            <p:cNvPr id="6" name="任意多边形: 形状 5">
              <a:extLst>
                <a:ext uri="{FF2B5EF4-FFF2-40B4-BE49-F238E27FC236}">
                  <a16:creationId xmlns:a16="http://schemas.microsoft.com/office/drawing/2014/main" id="{A50F8D1B-2E27-A6AF-866A-57AD43E62B9A}"/>
                </a:ext>
              </a:extLst>
            </p:cNvPr>
            <p:cNvSpPr/>
            <p:nvPr/>
          </p:nvSpPr>
          <p:spPr>
            <a:xfrm flipV="1">
              <a:off x="2606379" y="3354139"/>
              <a:ext cx="5067300" cy="1258307"/>
            </a:xfrm>
            <a:custGeom>
              <a:avLst/>
              <a:gdLst>
                <a:gd name="connsiteX0" fmla="*/ 257 w 5067300"/>
                <a:gd name="connsiteY0" fmla="*/ 191716 h 1258307"/>
                <a:gd name="connsiteX1" fmla="*/ 192348 w 5067300"/>
                <a:gd name="connsiteY1" fmla="*/ 60 h 1258307"/>
                <a:gd name="connsiteX2" fmla="*/ 2956179 w 5067300"/>
                <a:gd name="connsiteY2" fmla="*/ 60 h 1258307"/>
                <a:gd name="connsiteX3" fmla="*/ 4223004 w 5067300"/>
                <a:gd name="connsiteY3" fmla="*/ 60 h 1258307"/>
                <a:gd name="connsiteX4" fmla="*/ 4875467 w 5067300"/>
                <a:gd name="connsiteY4" fmla="*/ 60 h 1258307"/>
                <a:gd name="connsiteX5" fmla="*/ 5067557 w 5067300"/>
                <a:gd name="connsiteY5" fmla="*/ 191716 h 1258307"/>
                <a:gd name="connsiteX6" fmla="*/ 5067557 w 5067300"/>
                <a:gd name="connsiteY6" fmla="*/ 670840 h 1258307"/>
                <a:gd name="connsiteX7" fmla="*/ 5067557 w 5067300"/>
                <a:gd name="connsiteY7" fmla="*/ 958326 h 1258307"/>
                <a:gd name="connsiteX8" fmla="*/ 5067557 w 5067300"/>
                <a:gd name="connsiteY8" fmla="*/ 958316 h 1258307"/>
                <a:gd name="connsiteX9" fmla="*/ 4875467 w 5067300"/>
                <a:gd name="connsiteY9" fmla="*/ 1149971 h 1258307"/>
                <a:gd name="connsiteX10" fmla="*/ 4223004 w 5067300"/>
                <a:gd name="connsiteY10" fmla="*/ 1149971 h 1258307"/>
                <a:gd name="connsiteX11" fmla="*/ 4293327 w 5067300"/>
                <a:gd name="connsiteY11" fmla="*/ 1258367 h 1258307"/>
                <a:gd name="connsiteX12" fmla="*/ 2956179 w 5067300"/>
                <a:gd name="connsiteY12" fmla="*/ 1149971 h 1258307"/>
                <a:gd name="connsiteX13" fmla="*/ 192348 w 5067300"/>
                <a:gd name="connsiteY13" fmla="*/ 1149971 h 1258307"/>
                <a:gd name="connsiteX14" fmla="*/ 257 w 5067300"/>
                <a:gd name="connsiteY14" fmla="*/ 958316 h 1258307"/>
                <a:gd name="connsiteX15" fmla="*/ 257 w 5067300"/>
                <a:gd name="connsiteY15" fmla="*/ 958326 h 1258307"/>
                <a:gd name="connsiteX16" fmla="*/ 257 w 5067300"/>
                <a:gd name="connsiteY16" fmla="*/ 670840 h 1258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067300" h="1258307">
                  <a:moveTo>
                    <a:pt x="257" y="191716"/>
                  </a:moveTo>
                  <a:cubicBezTo>
                    <a:pt x="257" y="85867"/>
                    <a:pt x="86259" y="60"/>
                    <a:pt x="192348" y="60"/>
                  </a:cubicBezTo>
                  <a:lnTo>
                    <a:pt x="2956179" y="60"/>
                  </a:lnTo>
                  <a:lnTo>
                    <a:pt x="4223004" y="60"/>
                  </a:lnTo>
                  <a:lnTo>
                    <a:pt x="4875467" y="60"/>
                  </a:lnTo>
                  <a:cubicBezTo>
                    <a:pt x="4981556" y="60"/>
                    <a:pt x="5067557" y="85867"/>
                    <a:pt x="5067557" y="191716"/>
                  </a:cubicBezTo>
                  <a:lnTo>
                    <a:pt x="5067557" y="670840"/>
                  </a:lnTo>
                  <a:lnTo>
                    <a:pt x="5067557" y="958326"/>
                  </a:lnTo>
                  <a:lnTo>
                    <a:pt x="5067557" y="958316"/>
                  </a:lnTo>
                  <a:cubicBezTo>
                    <a:pt x="5067557" y="1064165"/>
                    <a:pt x="4981556" y="1149971"/>
                    <a:pt x="4875467" y="1149971"/>
                  </a:cubicBezTo>
                  <a:lnTo>
                    <a:pt x="4223004" y="1149971"/>
                  </a:lnTo>
                  <a:lnTo>
                    <a:pt x="4293327" y="1258367"/>
                  </a:lnTo>
                  <a:lnTo>
                    <a:pt x="2956179" y="1149971"/>
                  </a:lnTo>
                  <a:lnTo>
                    <a:pt x="192348" y="1149971"/>
                  </a:lnTo>
                  <a:cubicBezTo>
                    <a:pt x="86259" y="1149971"/>
                    <a:pt x="257" y="1064165"/>
                    <a:pt x="257" y="958316"/>
                  </a:cubicBezTo>
                  <a:lnTo>
                    <a:pt x="257" y="958326"/>
                  </a:lnTo>
                  <a:lnTo>
                    <a:pt x="257" y="670840"/>
                  </a:lnTo>
                  <a:close/>
                </a:path>
              </a:pathLst>
            </a:custGeom>
            <a:solidFill>
              <a:srgbClr val="DEEBF7">
                <a:alpha val="60000"/>
              </a:srgbClr>
            </a:solidFill>
            <a:ln w="14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604AEDA6-64B6-1F7D-43A6-BF66FCA93EFD}"/>
                </a:ext>
              </a:extLst>
            </p:cNvPr>
            <p:cNvSpPr txBox="1"/>
            <p:nvPr/>
          </p:nvSpPr>
          <p:spPr>
            <a:xfrm>
              <a:off x="2648603" y="3466931"/>
              <a:ext cx="61440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[T]: </a:t>
              </a: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0DD2D61-361D-728E-8D9F-F53573CA5213}"/>
                </a:ext>
              </a:extLst>
            </p:cNvPr>
            <p:cNvSpPr txBox="1"/>
            <p:nvPr/>
          </p:nvSpPr>
          <p:spPr>
            <a:xfrm>
              <a:off x="3081990" y="3466931"/>
              <a:ext cx="352459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I will now view the image on that 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44B208A7-398B-47CB-0688-E71EA6973506}"/>
                </a:ext>
              </a:extLst>
            </p:cNvPr>
            <p:cNvSpPr txBox="1"/>
            <p:nvPr/>
          </p:nvSpPr>
          <p:spPr>
            <a:xfrm>
              <a:off x="6415712" y="3466931"/>
              <a:ext cx="754938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page.</a:t>
              </a: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AB2C2898-772C-C224-47FE-53FE31A4E3A4}"/>
                </a:ext>
              </a:extLst>
            </p:cNvPr>
            <p:cNvSpPr txBox="1"/>
            <p:nvPr/>
          </p:nvSpPr>
          <p:spPr>
            <a:xfrm>
              <a:off x="2648603" y="3733026"/>
              <a:ext cx="639856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[A]: 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FD518777-369B-0CCC-9EF3-E4FA33EB2FBE}"/>
                </a:ext>
              </a:extLst>
            </p:cNvPr>
            <p:cNvSpPr txBox="1"/>
            <p:nvPr/>
          </p:nvSpPr>
          <p:spPr>
            <a:xfrm>
              <a:off x="3105803" y="3729685"/>
              <a:ext cx="1314048" cy="3585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203864"/>
                  </a:solidFill>
                  <a:latin typeface="Consolas"/>
                  <a:sym typeface="Consolas"/>
                  <a:rtl val="0"/>
                </a:rPr>
                <a:t>ViewImage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D220E914-E526-D520-1B78-BE7D26F181FB}"/>
                </a:ext>
              </a:extLst>
            </p:cNvPr>
            <p:cNvSpPr txBox="1"/>
            <p:nvPr/>
          </p:nvSpPr>
          <p:spPr>
            <a:xfrm>
              <a:off x="4241659" y="3733026"/>
              <a:ext cx="246392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:</a:t>
              </a:r>
            </a:p>
          </p:txBody>
        </p:sp>
        <p:sp>
          <p:nvSpPr>
            <p:cNvPr id="17" name="文本框 16">
              <a:extLst>
                <a:ext uri="{FF2B5EF4-FFF2-40B4-BE49-F238E27FC236}">
                  <a16:creationId xmlns:a16="http://schemas.microsoft.com/office/drawing/2014/main" id="{9858A216-4899-C3A0-0F97-835ECAA8FA5B}"/>
                </a:ext>
              </a:extLst>
            </p:cNvPr>
            <p:cNvSpPr txBox="1"/>
            <p:nvPr/>
          </p:nvSpPr>
          <p:spPr>
            <a:xfrm>
              <a:off x="2648603" y="4009126"/>
              <a:ext cx="229565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•</a:t>
              </a:r>
            </a:p>
          </p:txBody>
        </p:sp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AB022579-5C98-CD0F-280A-0151E1720E35}"/>
                </a:ext>
              </a:extLst>
            </p:cNvPr>
            <p:cNvSpPr txBox="1"/>
            <p:nvPr/>
          </p:nvSpPr>
          <p:spPr>
            <a:xfrm>
              <a:off x="2905778" y="4009126"/>
              <a:ext cx="701890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paper_id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2CA520A9-00DA-B9E1-F30D-E4D72643C866}"/>
                </a:ext>
              </a:extLst>
            </p:cNvPr>
            <p:cNvSpPr txBox="1"/>
            <p:nvPr/>
          </p:nvSpPr>
          <p:spPr>
            <a:xfrm>
              <a:off x="3460609" y="4009126"/>
              <a:ext cx="260754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=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AD24502-88F7-B023-9BFD-48CB6BE9A4AC}"/>
                </a:ext>
              </a:extLst>
            </p:cNvPr>
            <p:cNvSpPr txBox="1"/>
            <p:nvPr/>
          </p:nvSpPr>
          <p:spPr>
            <a:xfrm>
              <a:off x="3577290" y="4009126"/>
              <a:ext cx="801642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'8712603a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4D37CFCB-55EB-FDDA-2B1F-4324F4EC14DD}"/>
                </a:ext>
              </a:extLst>
            </p:cNvPr>
            <p:cNvSpPr txBox="1"/>
            <p:nvPr/>
          </p:nvSpPr>
          <p:spPr>
            <a:xfrm>
              <a:off x="4194034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D4878AF-5ED0-07B2-6CFA-C550F39C86CE}"/>
                </a:ext>
              </a:extLst>
            </p:cNvPr>
            <p:cNvSpPr txBox="1"/>
            <p:nvPr/>
          </p:nvSpPr>
          <p:spPr>
            <a:xfrm>
              <a:off x="4239278" y="4009126"/>
              <a:ext cx="472043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e96c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6355EACF-95C2-5100-8539-65F25878D7C5}"/>
                </a:ext>
              </a:extLst>
            </p:cNvPr>
            <p:cNvSpPr txBox="1"/>
            <p:nvPr/>
          </p:nvSpPr>
          <p:spPr>
            <a:xfrm>
              <a:off x="4527381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E235875-A9D8-85F4-316E-8839B08EF42B}"/>
                </a:ext>
              </a:extLst>
            </p:cNvPr>
            <p:cNvSpPr txBox="1"/>
            <p:nvPr/>
          </p:nvSpPr>
          <p:spPr>
            <a:xfrm>
              <a:off x="4572624" y="4009126"/>
              <a:ext cx="479531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5537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8AF2C1A2-90BF-586A-F284-1B94F57F96A3}"/>
                </a:ext>
              </a:extLst>
            </p:cNvPr>
            <p:cNvSpPr txBox="1"/>
            <p:nvPr/>
          </p:nvSpPr>
          <p:spPr>
            <a:xfrm>
              <a:off x="4867899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7CE56D2C-E2BE-DFA1-67DB-493573631CF3}"/>
                </a:ext>
              </a:extLst>
            </p:cNvPr>
            <p:cNvSpPr txBox="1"/>
            <p:nvPr/>
          </p:nvSpPr>
          <p:spPr>
            <a:xfrm>
              <a:off x="4913143" y="4009126"/>
              <a:ext cx="479531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be18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E13E18F-55D6-5E0F-1FAA-80852DA7C87E}"/>
                </a:ext>
              </a:extLst>
            </p:cNvPr>
            <p:cNvSpPr txBox="1"/>
            <p:nvPr/>
          </p:nvSpPr>
          <p:spPr>
            <a:xfrm>
              <a:off x="5208418" y="4009126"/>
              <a:ext cx="227286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-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DF1D8E5A-2EE5-65FE-327C-89FA91D5B514}"/>
                </a:ext>
              </a:extLst>
            </p:cNvPr>
            <p:cNvSpPr txBox="1"/>
            <p:nvPr/>
          </p:nvSpPr>
          <p:spPr>
            <a:xfrm>
              <a:off x="5253662" y="4009126"/>
              <a:ext cx="1035720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651b29dedfb8</a:t>
              </a: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792467F6-6EF1-3E46-DF2A-197807F247F1}"/>
                </a:ext>
              </a:extLst>
            </p:cNvPr>
            <p:cNvSpPr txBox="1"/>
            <p:nvPr/>
          </p:nvSpPr>
          <p:spPr>
            <a:xfrm>
              <a:off x="6103768" y="4009126"/>
              <a:ext cx="208338" cy="2400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050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'</a:t>
              </a: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C1EACDE6-CE03-55AF-AD98-726576D9E1A3}"/>
                </a:ext>
              </a:extLst>
            </p:cNvPr>
            <p:cNvSpPr txBox="1"/>
            <p:nvPr/>
          </p:nvSpPr>
          <p:spPr>
            <a:xfrm>
              <a:off x="2648603" y="4162980"/>
              <a:ext cx="236234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•</a:t>
              </a: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6F6CC624-8161-A9F6-9C38-DFED300DE71A}"/>
                </a:ext>
              </a:extLst>
            </p:cNvPr>
            <p:cNvSpPr txBox="1"/>
            <p:nvPr/>
          </p:nvSpPr>
          <p:spPr>
            <a:xfrm>
              <a:off x="2905778" y="4162980"/>
              <a:ext cx="1182186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page_number</a:t>
              </a:r>
            </a:p>
          </p:txBody>
        </p:sp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51600B10-2E71-F2BF-BB86-CEF59802652C}"/>
                </a:ext>
              </a:extLst>
            </p:cNvPr>
            <p:cNvSpPr txBox="1"/>
            <p:nvPr/>
          </p:nvSpPr>
          <p:spPr>
            <a:xfrm>
              <a:off x="3951147" y="4162980"/>
              <a:ext cx="271879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=</a:t>
              </a: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CE35800C-2D2E-E51D-84B1-76C5C38346F6}"/>
                </a:ext>
              </a:extLst>
            </p:cNvPr>
            <p:cNvSpPr txBox="1"/>
            <p:nvPr/>
          </p:nvSpPr>
          <p:spPr>
            <a:xfrm>
              <a:off x="4082115" y="4162980"/>
              <a:ext cx="267637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5</a:t>
              </a: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F374C23F-861B-5A13-6F7F-D15DB3CD94A2}"/>
                </a:ext>
              </a:extLst>
            </p:cNvPr>
            <p:cNvSpPr txBox="1"/>
            <p:nvPr/>
          </p:nvSpPr>
          <p:spPr>
            <a:xfrm>
              <a:off x="2648603" y="4353049"/>
              <a:ext cx="236234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•</a:t>
              </a:r>
            </a:p>
          </p:txBody>
        </p:sp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F8300EEC-8862-6EE0-6387-C4CB82718192}"/>
                </a:ext>
              </a:extLst>
            </p:cNvPr>
            <p:cNvSpPr txBox="1"/>
            <p:nvPr/>
          </p:nvSpPr>
          <p:spPr>
            <a:xfrm>
              <a:off x="2905778" y="4353049"/>
              <a:ext cx="1232564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bounding_box</a:t>
              </a: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17DDD3DB-3858-AFC5-37E2-E9AFF25B63C0}"/>
                </a:ext>
              </a:extLst>
            </p:cNvPr>
            <p:cNvSpPr txBox="1"/>
            <p:nvPr/>
          </p:nvSpPr>
          <p:spPr>
            <a:xfrm>
              <a:off x="3998772" y="4353049"/>
              <a:ext cx="271879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=</a:t>
              </a:r>
            </a:p>
          </p:txBody>
        </p:sp>
        <p:sp>
          <p:nvSpPr>
            <p:cNvPr id="38" name="文本框 37">
              <a:extLst>
                <a:ext uri="{FF2B5EF4-FFF2-40B4-BE49-F238E27FC236}">
                  <a16:creationId xmlns:a16="http://schemas.microsoft.com/office/drawing/2014/main" id="{E7190CDD-D661-7C73-934A-DF38F0A3461F}"/>
                </a:ext>
              </a:extLst>
            </p:cNvPr>
            <p:cNvSpPr txBox="1"/>
            <p:nvPr/>
          </p:nvSpPr>
          <p:spPr>
            <a:xfrm>
              <a:off x="4129740" y="4353049"/>
              <a:ext cx="1894403" cy="2613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200" b="1" spc="0" baseline="0">
                  <a:ln/>
                  <a:solidFill>
                    <a:srgbClr val="C00000"/>
                  </a:solidFill>
                  <a:latin typeface="Arial"/>
                  <a:cs typeface="Arial"/>
                  <a:sym typeface="Arial"/>
                  <a:rtl val="0"/>
                </a:rPr>
                <a:t>[69.0, 68.0, 527.0, 262.0]</a:t>
              </a:r>
            </a:p>
          </p:txBody>
        </p: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5A56B88D-5452-80C3-2A1A-DAE1D191CEF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8954" y="4431318"/>
              <a:ext cx="990602" cy="979414"/>
            </a:xfrm>
            <a:custGeom>
              <a:avLst/>
              <a:gdLst>
                <a:gd name="connsiteX0" fmla="*/ -56 w 990602"/>
                <a:gd name="connsiteY0" fmla="*/ 96 h 979414"/>
                <a:gd name="connsiteX1" fmla="*/ 990547 w 990602"/>
                <a:gd name="connsiteY1" fmla="*/ 96 h 979414"/>
                <a:gd name="connsiteX2" fmla="*/ 990547 w 990602"/>
                <a:gd name="connsiteY2" fmla="*/ 979511 h 979414"/>
                <a:gd name="connsiteX3" fmla="*/ -56 w 990602"/>
                <a:gd name="connsiteY3" fmla="*/ 979511 h 979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90602" h="979414">
                  <a:moveTo>
                    <a:pt x="-56" y="96"/>
                  </a:moveTo>
                  <a:lnTo>
                    <a:pt x="990547" y="96"/>
                  </a:lnTo>
                  <a:lnTo>
                    <a:pt x="990547" y="979511"/>
                  </a:lnTo>
                  <a:lnTo>
                    <a:pt x="-56" y="979511"/>
                  </a:lnTo>
                  <a:close/>
                </a:path>
              </a:pathLst>
            </a:custGeom>
          </p:spPr>
        </p:pic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96A56240-05B8-FB90-A7F0-62123D98CD10}"/>
                </a:ext>
              </a:extLst>
            </p:cNvPr>
            <p:cNvSpPr/>
            <p:nvPr/>
          </p:nvSpPr>
          <p:spPr>
            <a:xfrm>
              <a:off x="1758654" y="4783508"/>
              <a:ext cx="1857375" cy="731761"/>
            </a:xfrm>
            <a:custGeom>
              <a:avLst/>
              <a:gdLst>
                <a:gd name="connsiteX0" fmla="*/ 263136 w 1857375"/>
                <a:gd name="connsiteY0" fmla="*/ -240 h 731761"/>
                <a:gd name="connsiteX1" fmla="*/ 1856821 w 1857375"/>
                <a:gd name="connsiteY1" fmla="*/ -240 h 731761"/>
                <a:gd name="connsiteX2" fmla="*/ 1856821 w 1857375"/>
                <a:gd name="connsiteY2" fmla="*/ 468430 h 731761"/>
                <a:gd name="connsiteX3" fmla="*/ 1593131 w 1857375"/>
                <a:gd name="connsiteY3" fmla="*/ 731522 h 731761"/>
                <a:gd name="connsiteX4" fmla="*/ -554 w 1857375"/>
                <a:gd name="connsiteY4" fmla="*/ 731522 h 731761"/>
                <a:gd name="connsiteX5" fmla="*/ -554 w 1857375"/>
                <a:gd name="connsiteY5" fmla="*/ 262852 h 731761"/>
                <a:gd name="connsiteX6" fmla="*/ 263136 w 1857375"/>
                <a:gd name="connsiteY6" fmla="*/ -240 h 731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7375" h="731761">
                  <a:moveTo>
                    <a:pt x="263136" y="-240"/>
                  </a:moveTo>
                  <a:lnTo>
                    <a:pt x="1856821" y="-240"/>
                  </a:lnTo>
                  <a:lnTo>
                    <a:pt x="1856821" y="468430"/>
                  </a:lnTo>
                  <a:cubicBezTo>
                    <a:pt x="1856821" y="613737"/>
                    <a:pt x="1738768" y="731522"/>
                    <a:pt x="1593131" y="731522"/>
                  </a:cubicBezTo>
                  <a:lnTo>
                    <a:pt x="-554" y="731522"/>
                  </a:lnTo>
                  <a:lnTo>
                    <a:pt x="-554" y="262852"/>
                  </a:lnTo>
                  <a:cubicBezTo>
                    <a:pt x="-554" y="117545"/>
                    <a:pt x="117499" y="-240"/>
                    <a:pt x="263136" y="-240"/>
                  </a:cubicBezTo>
                  <a:close/>
                </a:path>
              </a:pathLst>
            </a:custGeom>
            <a:solidFill>
              <a:srgbClr val="FFF2CC">
                <a:alpha val="60000"/>
              </a:srgbClr>
            </a:solidFill>
            <a:ln w="14288" cap="flat">
              <a:solidFill>
                <a:srgbClr val="000000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zh-CN" altLang="en-US"/>
            </a:p>
          </p:txBody>
        </p:sp>
        <p:pic>
          <p:nvPicPr>
            <p:cNvPr id="41" name="图片 40">
              <a:extLst>
                <a:ext uri="{FF2B5EF4-FFF2-40B4-BE49-F238E27FC236}">
                  <a16:creationId xmlns:a16="http://schemas.microsoft.com/office/drawing/2014/main" id="{1A2C82E9-F015-79AF-BA73-379F9CE5E46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492078" y="4735991"/>
              <a:ext cx="838197" cy="836296"/>
            </a:xfrm>
            <a:custGeom>
              <a:avLst/>
              <a:gdLst>
                <a:gd name="connsiteX0" fmla="*/ 161 w 838197"/>
                <a:gd name="connsiteY0" fmla="*/ 121 h 836296"/>
                <a:gd name="connsiteX1" fmla="*/ 838358 w 838197"/>
                <a:gd name="connsiteY1" fmla="*/ 121 h 836296"/>
                <a:gd name="connsiteX2" fmla="*/ 838358 w 838197"/>
                <a:gd name="connsiteY2" fmla="*/ 836418 h 836296"/>
                <a:gd name="connsiteX3" fmla="*/ 161 w 838197"/>
                <a:gd name="connsiteY3" fmla="*/ 836418 h 8362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38197" h="836296">
                  <a:moveTo>
                    <a:pt x="161" y="121"/>
                  </a:moveTo>
                  <a:lnTo>
                    <a:pt x="838358" y="121"/>
                  </a:lnTo>
                  <a:lnTo>
                    <a:pt x="838358" y="836418"/>
                  </a:lnTo>
                  <a:lnTo>
                    <a:pt x="161" y="836418"/>
                  </a:lnTo>
                  <a:close/>
                </a:path>
              </a:pathLst>
            </a:custGeom>
          </p:spPr>
        </p:pic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5D02716B-7871-1E7E-70E5-0F69815BCA76}"/>
                </a:ext>
              </a:extLst>
            </p:cNvPr>
            <p:cNvSpPr txBox="1"/>
            <p:nvPr/>
          </p:nvSpPr>
          <p:spPr>
            <a:xfrm>
              <a:off x="1857113" y="4987475"/>
              <a:ext cx="2590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[</a:t>
              </a:r>
            </a:p>
          </p:txBody>
        </p:sp>
        <p:sp>
          <p:nvSpPr>
            <p:cNvPr id="43" name="文本框 42">
              <a:extLst>
                <a:ext uri="{FF2B5EF4-FFF2-40B4-BE49-F238E27FC236}">
                  <a16:creationId xmlns:a16="http://schemas.microsoft.com/office/drawing/2014/main" id="{9B0D5C15-A0F3-5F76-C7B0-09FE514B93AB}"/>
                </a:ext>
              </a:extLst>
            </p:cNvPr>
            <p:cNvSpPr txBox="1"/>
            <p:nvPr/>
          </p:nvSpPr>
          <p:spPr>
            <a:xfrm>
              <a:off x="1933313" y="4987475"/>
              <a:ext cx="436817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O]</a:t>
              </a: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3922647D-E72E-AED9-CD11-7484BA08D3CE}"/>
                </a:ext>
              </a:extLst>
            </p:cNvPr>
            <p:cNvSpPr txBox="1"/>
            <p:nvPr/>
          </p:nvSpPr>
          <p:spPr>
            <a:xfrm>
              <a:off x="2188107" y="4987475"/>
              <a:ext cx="259005" cy="3462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zh-CN" altLang="en-US" sz="1800" b="1" spc="0" baseline="0">
                  <a:ln/>
                  <a:solidFill>
                    <a:srgbClr val="000000"/>
                  </a:solidFill>
                  <a:latin typeface="Arial"/>
                  <a:cs typeface="Arial"/>
                  <a:sym typeface="Arial"/>
                  <a:rtl val="0"/>
                </a:rPr>
                <a:t>:</a:t>
              </a: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BDFE33BE-54CC-CA25-6BDA-EF174387BC6D}"/>
                </a:ext>
              </a:extLst>
            </p:cNvPr>
            <p:cNvSpPr txBox="1"/>
            <p:nvPr/>
          </p:nvSpPr>
          <p:spPr>
            <a:xfrm>
              <a:off x="71377" y="4239627"/>
              <a:ext cx="16534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altLang="zh-CN" dirty="0">
                  <a:ln/>
                  <a:solidFill>
                    <a:srgbClr val="2C2C36"/>
                  </a:solidFill>
                  <a:latin typeface="微软雅黑"/>
                  <a:ea typeface="微软雅黑"/>
                  <a:sym typeface="微软雅黑"/>
                  <a:rtl val="0"/>
                </a:rPr>
                <a:t>image viewer</a:t>
              </a:r>
              <a:endParaRPr lang="zh-CN" altLang="en-US" sz="1800" spc="0" baseline="0" dirty="0">
                <a:ln/>
                <a:solidFill>
                  <a:srgbClr val="2C2C36"/>
                </a:solidFill>
                <a:latin typeface="微软雅黑"/>
                <a:ea typeface="微软雅黑"/>
                <a:sym typeface="微软雅黑"/>
                <a:rtl val="0"/>
              </a:endParaRPr>
            </a:p>
          </p:txBody>
        </p:sp>
        <p:pic>
          <p:nvPicPr>
            <p:cNvPr id="46" name="图片 45">
              <a:extLst>
                <a:ext uri="{FF2B5EF4-FFF2-40B4-BE49-F238E27FC236}">
                  <a16:creationId xmlns:a16="http://schemas.microsoft.com/office/drawing/2014/main" id="{74AAC3E2-6AFB-1D4C-88E7-A92A79CA6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845004" y="2787794"/>
              <a:ext cx="1000122" cy="997854"/>
            </a:xfrm>
            <a:custGeom>
              <a:avLst/>
              <a:gdLst>
                <a:gd name="connsiteX0" fmla="*/ 626 w 1000122"/>
                <a:gd name="connsiteY0" fmla="*/ -76 h 997854"/>
                <a:gd name="connsiteX1" fmla="*/ 1000749 w 1000122"/>
                <a:gd name="connsiteY1" fmla="*/ -76 h 997854"/>
                <a:gd name="connsiteX2" fmla="*/ 1000749 w 1000122"/>
                <a:gd name="connsiteY2" fmla="*/ 997779 h 997854"/>
                <a:gd name="connsiteX3" fmla="*/ 626 w 1000122"/>
                <a:gd name="connsiteY3" fmla="*/ 997779 h 997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0122" h="997854">
                  <a:moveTo>
                    <a:pt x="626" y="-76"/>
                  </a:moveTo>
                  <a:lnTo>
                    <a:pt x="1000749" y="-76"/>
                  </a:lnTo>
                  <a:lnTo>
                    <a:pt x="1000749" y="997779"/>
                  </a:lnTo>
                  <a:lnTo>
                    <a:pt x="626" y="997779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77199904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7CE9A-A8F1-53A7-2870-FA655E8591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图片 183">
            <a:extLst>
              <a:ext uri="{FF2B5EF4-FFF2-40B4-BE49-F238E27FC236}">
                <a16:creationId xmlns:a16="http://schemas.microsoft.com/office/drawing/2014/main" id="{3EEC7A91-30E6-52ED-B595-3A11ADFC26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253" y="2309021"/>
            <a:ext cx="5954410" cy="2481901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6854B5F9-F32F-7635-6FE3-8881CC19538F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848873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398B3054-294E-4D57-CE6C-108D8AC6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DC6B453B-CD08-F04C-A66E-C838E850AF83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3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71991742-8CB7-09A0-5E49-F77C93BC29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7EB64589-B8CC-CCF0-BE49-0211F0B3C1DB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7" name="任意多边形: 形状 96">
            <a:extLst>
              <a:ext uri="{FF2B5EF4-FFF2-40B4-BE49-F238E27FC236}">
                <a16:creationId xmlns:a16="http://schemas.microsoft.com/office/drawing/2014/main" id="{21289F19-48DB-E181-A53E-65F3B01B320F}"/>
              </a:ext>
            </a:extLst>
          </p:cNvPr>
          <p:cNvSpPr/>
          <p:nvPr/>
        </p:nvSpPr>
        <p:spPr>
          <a:xfrm rot="10800000" flipV="1">
            <a:off x="1671820" y="4961850"/>
            <a:ext cx="5138013" cy="568824"/>
          </a:xfrm>
          <a:custGeom>
            <a:avLst/>
            <a:gdLst>
              <a:gd name="connsiteX0" fmla="*/ 162 w 5138013"/>
              <a:gd name="connsiteY0" fmla="*/ 252 h 568824"/>
              <a:gd name="connsiteX1" fmla="*/ 4853241 w 5138013"/>
              <a:gd name="connsiteY1" fmla="*/ 252 h 568824"/>
              <a:gd name="connsiteX2" fmla="*/ 5138176 w 5138013"/>
              <a:gd name="connsiteY2" fmla="*/ 284667 h 568824"/>
              <a:gd name="connsiteX3" fmla="*/ 5138167 w 5138013"/>
              <a:gd name="connsiteY3" fmla="*/ 569077 h 568824"/>
              <a:gd name="connsiteX4" fmla="*/ 162 w 5138013"/>
              <a:gd name="connsiteY4" fmla="*/ 569077 h 5688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38013" h="568824">
                <a:moveTo>
                  <a:pt x="162" y="252"/>
                </a:moveTo>
                <a:lnTo>
                  <a:pt x="4853241" y="252"/>
                </a:lnTo>
                <a:cubicBezTo>
                  <a:pt x="5010604" y="252"/>
                  <a:pt x="5138176" y="127589"/>
                  <a:pt x="5138176" y="284667"/>
                </a:cubicBezTo>
                <a:lnTo>
                  <a:pt x="5138167" y="569077"/>
                </a:lnTo>
                <a:lnTo>
                  <a:pt x="162" y="569077"/>
                </a:lnTo>
                <a:close/>
              </a:path>
            </a:pathLst>
          </a:custGeom>
          <a:solidFill>
            <a:srgbClr val="FFF2CC">
              <a:alpha val="60000"/>
            </a:srgbClr>
          </a:solidFill>
          <a:ln w="14013" cap="flat">
            <a:solidFill>
              <a:srgbClr val="172C51"/>
            </a:solidFill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98" name="文本框 97">
            <a:extLst>
              <a:ext uri="{FF2B5EF4-FFF2-40B4-BE49-F238E27FC236}">
                <a16:creationId xmlns:a16="http://schemas.microsoft.com/office/drawing/2014/main" id="{C23CDC8E-AC94-F092-B202-7A37E81CE054}"/>
              </a:ext>
            </a:extLst>
          </p:cNvPr>
          <p:cNvSpPr txBox="1"/>
          <p:nvPr/>
        </p:nvSpPr>
        <p:spPr>
          <a:xfrm>
            <a:off x="30351" y="4725144"/>
            <a:ext cx="1429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1800" spc="0" baseline="0" dirty="0" err="1">
                <a:ln/>
                <a:solidFill>
                  <a:srgbClr val="000000"/>
                </a:solidFill>
                <a:latin typeface="微软雅黑"/>
                <a:ea typeface="微软雅黑"/>
                <a:sym typeface="微软雅黑"/>
                <a:rtl val="0"/>
              </a:rPr>
              <a:t>vectors</a:t>
            </a:r>
            <a:r>
              <a:rPr lang="en-US" altLang="zh-CN" dirty="0" err="1">
                <a:ln/>
                <a:solidFill>
                  <a:srgbClr val="000000"/>
                </a:solidFill>
                <a:latin typeface="微软雅黑"/>
                <a:ea typeface="微软雅黑"/>
                <a:sym typeface="微软雅黑"/>
                <a:rtl val="0"/>
              </a:rPr>
              <a:t>tore</a:t>
            </a:r>
            <a:endParaRPr lang="zh-CN" altLang="en-US" sz="1800" spc="0" baseline="0" dirty="0">
              <a:ln/>
              <a:solidFill>
                <a:srgbClr val="000000"/>
              </a:solidFill>
              <a:latin typeface="微软雅黑"/>
              <a:ea typeface="微软雅黑"/>
              <a:sym typeface="微软雅黑"/>
              <a:rtl val="0"/>
            </a:endParaRPr>
          </a:p>
        </p:txBody>
      </p:sp>
      <p:sp>
        <p:nvSpPr>
          <p:cNvPr id="154" name="文本框 153">
            <a:extLst>
              <a:ext uri="{FF2B5EF4-FFF2-40B4-BE49-F238E27FC236}">
                <a16:creationId xmlns:a16="http://schemas.microsoft.com/office/drawing/2014/main" id="{D92126C8-D4A4-7A7B-D97B-C7061436363D}"/>
              </a:ext>
            </a:extLst>
          </p:cNvPr>
          <p:cNvSpPr txBox="1"/>
          <p:nvPr/>
        </p:nvSpPr>
        <p:spPr>
          <a:xfrm>
            <a:off x="1683794" y="5105180"/>
            <a:ext cx="257541" cy="34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[</a:t>
            </a:r>
          </a:p>
        </p:txBody>
      </p:sp>
      <p:sp>
        <p:nvSpPr>
          <p:cNvPr id="155" name="文本框 154">
            <a:extLst>
              <a:ext uri="{FF2B5EF4-FFF2-40B4-BE49-F238E27FC236}">
                <a16:creationId xmlns:a16="http://schemas.microsoft.com/office/drawing/2014/main" id="{59601746-EE76-0C16-08C2-7833581FABDF}"/>
              </a:ext>
            </a:extLst>
          </p:cNvPr>
          <p:cNvSpPr txBox="1"/>
          <p:nvPr/>
        </p:nvSpPr>
        <p:spPr>
          <a:xfrm>
            <a:off x="1758529" y="5105180"/>
            <a:ext cx="431934" cy="34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O]</a:t>
            </a:r>
          </a:p>
        </p:txBody>
      </p:sp>
      <p:sp>
        <p:nvSpPr>
          <p:cNvPr id="156" name="文本框 155">
            <a:extLst>
              <a:ext uri="{FF2B5EF4-FFF2-40B4-BE49-F238E27FC236}">
                <a16:creationId xmlns:a16="http://schemas.microsoft.com/office/drawing/2014/main" id="{68186CA9-B400-7AA9-3B9D-AC1544640954}"/>
              </a:ext>
            </a:extLst>
          </p:cNvPr>
          <p:cNvSpPr txBox="1"/>
          <p:nvPr/>
        </p:nvSpPr>
        <p:spPr>
          <a:xfrm>
            <a:off x="2008423" y="5105180"/>
            <a:ext cx="257541" cy="3414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800" b="1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:</a:t>
            </a:r>
          </a:p>
        </p:txBody>
      </p:sp>
      <p:pic>
        <p:nvPicPr>
          <p:cNvPr id="157" name="图片 156">
            <a:extLst>
              <a:ext uri="{FF2B5EF4-FFF2-40B4-BE49-F238E27FC236}">
                <a16:creationId xmlns:a16="http://schemas.microsoft.com/office/drawing/2014/main" id="{70943274-688F-462B-3608-E99EE1188E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V="1">
            <a:off x="1101978" y="5157676"/>
            <a:ext cx="551169" cy="484899"/>
          </a:xfrm>
          <a:custGeom>
            <a:avLst/>
            <a:gdLst>
              <a:gd name="connsiteX0" fmla="*/ 67 w 551169"/>
              <a:gd name="connsiteY0" fmla="*/ 235 h 484899"/>
              <a:gd name="connsiteX1" fmla="*/ 551236 w 551169"/>
              <a:gd name="connsiteY1" fmla="*/ 235 h 484899"/>
              <a:gd name="connsiteX2" fmla="*/ 551236 w 551169"/>
              <a:gd name="connsiteY2" fmla="*/ 485134 h 484899"/>
              <a:gd name="connsiteX3" fmla="*/ 67 w 551169"/>
              <a:gd name="connsiteY3" fmla="*/ 485134 h 484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169" h="484899">
                <a:moveTo>
                  <a:pt x="67" y="235"/>
                </a:moveTo>
                <a:lnTo>
                  <a:pt x="551236" y="235"/>
                </a:lnTo>
                <a:lnTo>
                  <a:pt x="551236" y="485134"/>
                </a:lnTo>
                <a:lnTo>
                  <a:pt x="67" y="485134"/>
                </a:lnTo>
                <a:close/>
              </a:path>
            </a:pathLst>
          </a:custGeom>
        </p:spPr>
      </p:pic>
      <p:sp>
        <p:nvSpPr>
          <p:cNvPr id="158" name="任意多边形: 形状 157">
            <a:extLst>
              <a:ext uri="{FF2B5EF4-FFF2-40B4-BE49-F238E27FC236}">
                <a16:creationId xmlns:a16="http://schemas.microsoft.com/office/drawing/2014/main" id="{C5CF98D4-0090-29B5-9142-462868A37D35}"/>
              </a:ext>
            </a:extLst>
          </p:cNvPr>
          <p:cNvSpPr/>
          <p:nvPr/>
        </p:nvSpPr>
        <p:spPr>
          <a:xfrm>
            <a:off x="2214991" y="4959053"/>
            <a:ext cx="373663" cy="236360"/>
          </a:xfrm>
          <a:custGeom>
            <a:avLst/>
            <a:gdLst>
              <a:gd name="connsiteX0" fmla="*/ -44 w 373663"/>
              <a:gd name="connsiteY0" fmla="*/ -672 h 236360"/>
              <a:gd name="connsiteX1" fmla="*/ 373620 w 373663"/>
              <a:gd name="connsiteY1" fmla="*/ -672 h 236360"/>
              <a:gd name="connsiteX2" fmla="*/ 373620 w 373663"/>
              <a:gd name="connsiteY2" fmla="*/ 235689 h 236360"/>
              <a:gd name="connsiteX3" fmla="*/ -44 w 373663"/>
              <a:gd name="connsiteY3" fmla="*/ 235689 h 2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663" h="236360">
                <a:moveTo>
                  <a:pt x="-44" y="-672"/>
                </a:moveTo>
                <a:lnTo>
                  <a:pt x="373620" y="-672"/>
                </a:lnTo>
                <a:lnTo>
                  <a:pt x="373620" y="235689"/>
                </a:lnTo>
                <a:lnTo>
                  <a:pt x="-44" y="235689"/>
                </a:lnTo>
                <a:close/>
              </a:path>
            </a:pathLst>
          </a:custGeom>
          <a:solidFill>
            <a:srgbClr val="306896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59" name="任意多边形: 形状 158">
            <a:extLst>
              <a:ext uri="{FF2B5EF4-FFF2-40B4-BE49-F238E27FC236}">
                <a16:creationId xmlns:a16="http://schemas.microsoft.com/office/drawing/2014/main" id="{D04ADA89-436B-CF88-44D3-DA5C516AEAF5}"/>
              </a:ext>
            </a:extLst>
          </p:cNvPr>
          <p:cNvSpPr/>
          <p:nvPr/>
        </p:nvSpPr>
        <p:spPr>
          <a:xfrm>
            <a:off x="2588655" y="4959053"/>
            <a:ext cx="636897" cy="236360"/>
          </a:xfrm>
          <a:custGeom>
            <a:avLst/>
            <a:gdLst>
              <a:gd name="connsiteX0" fmla="*/ -44 w 636897"/>
              <a:gd name="connsiteY0" fmla="*/ -672 h 236360"/>
              <a:gd name="connsiteX1" fmla="*/ 636854 w 636897"/>
              <a:gd name="connsiteY1" fmla="*/ -672 h 236360"/>
              <a:gd name="connsiteX2" fmla="*/ 636854 w 636897"/>
              <a:gd name="connsiteY2" fmla="*/ 235689 h 236360"/>
              <a:gd name="connsiteX3" fmla="*/ -44 w 636897"/>
              <a:gd name="connsiteY3" fmla="*/ 235689 h 2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97" h="236360">
                <a:moveTo>
                  <a:pt x="-44" y="-672"/>
                </a:moveTo>
                <a:lnTo>
                  <a:pt x="636854" y="-672"/>
                </a:lnTo>
                <a:lnTo>
                  <a:pt x="636854" y="235689"/>
                </a:lnTo>
                <a:lnTo>
                  <a:pt x="-44" y="235689"/>
                </a:lnTo>
                <a:close/>
              </a:path>
            </a:pathLst>
          </a:custGeom>
          <a:solidFill>
            <a:srgbClr val="306896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0" name="任意多边形: 形状 159">
            <a:extLst>
              <a:ext uri="{FF2B5EF4-FFF2-40B4-BE49-F238E27FC236}">
                <a16:creationId xmlns:a16="http://schemas.microsoft.com/office/drawing/2014/main" id="{2D8CC9B5-7742-AC00-F3F4-5104A95563C2}"/>
              </a:ext>
            </a:extLst>
          </p:cNvPr>
          <p:cNvSpPr/>
          <p:nvPr/>
        </p:nvSpPr>
        <p:spPr>
          <a:xfrm>
            <a:off x="3225553" y="4959053"/>
            <a:ext cx="3596257" cy="236360"/>
          </a:xfrm>
          <a:custGeom>
            <a:avLst/>
            <a:gdLst>
              <a:gd name="connsiteX0" fmla="*/ -44 w 3596257"/>
              <a:gd name="connsiteY0" fmla="*/ -672 h 236360"/>
              <a:gd name="connsiteX1" fmla="*/ 3596214 w 3596257"/>
              <a:gd name="connsiteY1" fmla="*/ -672 h 236360"/>
              <a:gd name="connsiteX2" fmla="*/ 3596214 w 3596257"/>
              <a:gd name="connsiteY2" fmla="*/ 235689 h 236360"/>
              <a:gd name="connsiteX3" fmla="*/ -44 w 3596257"/>
              <a:gd name="connsiteY3" fmla="*/ 235689 h 23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257" h="236360">
                <a:moveTo>
                  <a:pt x="-44" y="-672"/>
                </a:moveTo>
                <a:lnTo>
                  <a:pt x="3596214" y="-672"/>
                </a:lnTo>
                <a:lnTo>
                  <a:pt x="3596214" y="235689"/>
                </a:lnTo>
                <a:lnTo>
                  <a:pt x="-44" y="235689"/>
                </a:lnTo>
                <a:close/>
              </a:path>
            </a:pathLst>
          </a:custGeom>
          <a:solidFill>
            <a:srgbClr val="306896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1" name="任意多边形: 形状 160">
            <a:extLst>
              <a:ext uri="{FF2B5EF4-FFF2-40B4-BE49-F238E27FC236}">
                <a16:creationId xmlns:a16="http://schemas.microsoft.com/office/drawing/2014/main" id="{37DB3B12-B44E-ABD0-7FCF-6F0840D689AB}"/>
              </a:ext>
            </a:extLst>
          </p:cNvPr>
          <p:cNvSpPr/>
          <p:nvPr/>
        </p:nvSpPr>
        <p:spPr>
          <a:xfrm>
            <a:off x="2214991" y="5195413"/>
            <a:ext cx="373663" cy="336259"/>
          </a:xfrm>
          <a:custGeom>
            <a:avLst/>
            <a:gdLst>
              <a:gd name="connsiteX0" fmla="*/ -44 w 373663"/>
              <a:gd name="connsiteY0" fmla="*/ -672 h 336259"/>
              <a:gd name="connsiteX1" fmla="*/ 373620 w 373663"/>
              <a:gd name="connsiteY1" fmla="*/ -672 h 336259"/>
              <a:gd name="connsiteX2" fmla="*/ 373620 w 373663"/>
              <a:gd name="connsiteY2" fmla="*/ 335587 h 336259"/>
              <a:gd name="connsiteX3" fmla="*/ -44 w 373663"/>
              <a:gd name="connsiteY3" fmla="*/ 335587 h 33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3663" h="336259">
                <a:moveTo>
                  <a:pt x="-44" y="-672"/>
                </a:moveTo>
                <a:lnTo>
                  <a:pt x="373620" y="-672"/>
                </a:lnTo>
                <a:lnTo>
                  <a:pt x="373620" y="335587"/>
                </a:lnTo>
                <a:lnTo>
                  <a:pt x="-44" y="335587"/>
                </a:lnTo>
                <a:close/>
              </a:path>
            </a:pathLst>
          </a:custGeom>
          <a:solidFill>
            <a:srgbClr val="FFFFFF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2" name="任意多边形: 形状 161">
            <a:extLst>
              <a:ext uri="{FF2B5EF4-FFF2-40B4-BE49-F238E27FC236}">
                <a16:creationId xmlns:a16="http://schemas.microsoft.com/office/drawing/2014/main" id="{210F1480-A3EA-A993-2AFD-D7E15170A61D}"/>
              </a:ext>
            </a:extLst>
          </p:cNvPr>
          <p:cNvSpPr/>
          <p:nvPr/>
        </p:nvSpPr>
        <p:spPr>
          <a:xfrm>
            <a:off x="2588655" y="5195413"/>
            <a:ext cx="636897" cy="336259"/>
          </a:xfrm>
          <a:custGeom>
            <a:avLst/>
            <a:gdLst>
              <a:gd name="connsiteX0" fmla="*/ -44 w 636897"/>
              <a:gd name="connsiteY0" fmla="*/ -672 h 336259"/>
              <a:gd name="connsiteX1" fmla="*/ 636854 w 636897"/>
              <a:gd name="connsiteY1" fmla="*/ -672 h 336259"/>
              <a:gd name="connsiteX2" fmla="*/ 636854 w 636897"/>
              <a:gd name="connsiteY2" fmla="*/ 335587 h 336259"/>
              <a:gd name="connsiteX3" fmla="*/ -44 w 636897"/>
              <a:gd name="connsiteY3" fmla="*/ 335587 h 33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6897" h="336259">
                <a:moveTo>
                  <a:pt x="-44" y="-672"/>
                </a:moveTo>
                <a:lnTo>
                  <a:pt x="636854" y="-672"/>
                </a:lnTo>
                <a:lnTo>
                  <a:pt x="636854" y="335587"/>
                </a:lnTo>
                <a:lnTo>
                  <a:pt x="-44" y="335587"/>
                </a:lnTo>
                <a:close/>
              </a:path>
            </a:pathLst>
          </a:custGeom>
          <a:solidFill>
            <a:srgbClr val="FFFFFF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3" name="任意多边形: 形状 162">
            <a:extLst>
              <a:ext uri="{FF2B5EF4-FFF2-40B4-BE49-F238E27FC236}">
                <a16:creationId xmlns:a16="http://schemas.microsoft.com/office/drawing/2014/main" id="{994D4A82-1FFC-D562-DDF1-033911851DE7}"/>
              </a:ext>
            </a:extLst>
          </p:cNvPr>
          <p:cNvSpPr/>
          <p:nvPr/>
        </p:nvSpPr>
        <p:spPr>
          <a:xfrm>
            <a:off x="3225553" y="5195413"/>
            <a:ext cx="3596257" cy="336259"/>
          </a:xfrm>
          <a:custGeom>
            <a:avLst/>
            <a:gdLst>
              <a:gd name="connsiteX0" fmla="*/ -44 w 3596257"/>
              <a:gd name="connsiteY0" fmla="*/ -672 h 336259"/>
              <a:gd name="connsiteX1" fmla="*/ 3596214 w 3596257"/>
              <a:gd name="connsiteY1" fmla="*/ -672 h 336259"/>
              <a:gd name="connsiteX2" fmla="*/ 3596214 w 3596257"/>
              <a:gd name="connsiteY2" fmla="*/ 335587 h 336259"/>
              <a:gd name="connsiteX3" fmla="*/ -44 w 3596257"/>
              <a:gd name="connsiteY3" fmla="*/ 335587 h 336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96257" h="336259">
                <a:moveTo>
                  <a:pt x="-44" y="-672"/>
                </a:moveTo>
                <a:lnTo>
                  <a:pt x="3596214" y="-672"/>
                </a:lnTo>
                <a:lnTo>
                  <a:pt x="3596214" y="335587"/>
                </a:lnTo>
                <a:lnTo>
                  <a:pt x="-44" y="335587"/>
                </a:lnTo>
                <a:close/>
              </a:path>
            </a:pathLst>
          </a:custGeom>
          <a:solidFill>
            <a:srgbClr val="FFFFFF"/>
          </a:solidFill>
          <a:ln w="9342" cap="flat">
            <a:noFill/>
            <a:prstDash val="solid"/>
            <a:miter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4" name="任意多边形: 形状 163">
            <a:extLst>
              <a:ext uri="{FF2B5EF4-FFF2-40B4-BE49-F238E27FC236}">
                <a16:creationId xmlns:a16="http://schemas.microsoft.com/office/drawing/2014/main" id="{BE71C5D6-6F21-FBB6-0787-DBB5524C6BB9}"/>
              </a:ext>
            </a:extLst>
          </p:cNvPr>
          <p:cNvSpPr/>
          <p:nvPr/>
        </p:nvSpPr>
        <p:spPr>
          <a:xfrm>
            <a:off x="2588655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5" name="任意多边形: 形状 164">
            <a:extLst>
              <a:ext uri="{FF2B5EF4-FFF2-40B4-BE49-F238E27FC236}">
                <a16:creationId xmlns:a16="http://schemas.microsoft.com/office/drawing/2014/main" id="{5ABE95FE-E39D-392C-04CC-107EE08066C6}"/>
              </a:ext>
            </a:extLst>
          </p:cNvPr>
          <p:cNvSpPr/>
          <p:nvPr/>
        </p:nvSpPr>
        <p:spPr>
          <a:xfrm>
            <a:off x="3225553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6" name="任意多边形: 形状 165">
            <a:extLst>
              <a:ext uri="{FF2B5EF4-FFF2-40B4-BE49-F238E27FC236}">
                <a16:creationId xmlns:a16="http://schemas.microsoft.com/office/drawing/2014/main" id="{09C9475F-21BC-ECAC-AA11-778576521EED}"/>
              </a:ext>
            </a:extLst>
          </p:cNvPr>
          <p:cNvSpPr/>
          <p:nvPr/>
        </p:nvSpPr>
        <p:spPr>
          <a:xfrm>
            <a:off x="2210320" y="5195413"/>
            <a:ext cx="4616160" cy="9324"/>
          </a:xfrm>
          <a:custGeom>
            <a:avLst/>
            <a:gdLst>
              <a:gd name="connsiteX0" fmla="*/ -44 w 4616160"/>
              <a:gd name="connsiteY0" fmla="*/ -672 h 9324"/>
              <a:gd name="connsiteX1" fmla="*/ 4616117 w 4616160"/>
              <a:gd name="connsiteY1" fmla="*/ -672 h 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6160" h="9324">
                <a:moveTo>
                  <a:pt x="-44" y="-672"/>
                </a:moveTo>
                <a:lnTo>
                  <a:pt x="4616117" y="-672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7" name="任意多边形: 形状 166">
            <a:extLst>
              <a:ext uri="{FF2B5EF4-FFF2-40B4-BE49-F238E27FC236}">
                <a16:creationId xmlns:a16="http://schemas.microsoft.com/office/drawing/2014/main" id="{D55ECE7B-0C1B-B70C-62AD-B9B9669A76E3}"/>
              </a:ext>
            </a:extLst>
          </p:cNvPr>
          <p:cNvSpPr/>
          <p:nvPr/>
        </p:nvSpPr>
        <p:spPr>
          <a:xfrm>
            <a:off x="2214991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68" name="任意多边形: 形状 167">
            <a:extLst>
              <a:ext uri="{FF2B5EF4-FFF2-40B4-BE49-F238E27FC236}">
                <a16:creationId xmlns:a16="http://schemas.microsoft.com/office/drawing/2014/main" id="{1876F988-619F-2127-9B8B-C2A3E6373639}"/>
              </a:ext>
            </a:extLst>
          </p:cNvPr>
          <p:cNvSpPr/>
          <p:nvPr/>
        </p:nvSpPr>
        <p:spPr>
          <a:xfrm>
            <a:off x="6821810" y="4954390"/>
            <a:ext cx="9341" cy="581944"/>
          </a:xfrm>
          <a:custGeom>
            <a:avLst/>
            <a:gdLst>
              <a:gd name="connsiteX0" fmla="*/ -44 w 9341"/>
              <a:gd name="connsiteY0" fmla="*/ -672 h 581944"/>
              <a:gd name="connsiteX1" fmla="*/ -44 w 9341"/>
              <a:gd name="connsiteY1" fmla="*/ 581273 h 5819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341" h="581944">
                <a:moveTo>
                  <a:pt x="-44" y="-672"/>
                </a:moveTo>
                <a:lnTo>
                  <a:pt x="-44" y="581273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0" name="任意多边形: 形状 169">
            <a:extLst>
              <a:ext uri="{FF2B5EF4-FFF2-40B4-BE49-F238E27FC236}">
                <a16:creationId xmlns:a16="http://schemas.microsoft.com/office/drawing/2014/main" id="{4395F4DD-3EC8-CFF8-2EB6-414B849AEE1C}"/>
              </a:ext>
            </a:extLst>
          </p:cNvPr>
          <p:cNvSpPr/>
          <p:nvPr/>
        </p:nvSpPr>
        <p:spPr>
          <a:xfrm>
            <a:off x="2210320" y="5531673"/>
            <a:ext cx="4616160" cy="9324"/>
          </a:xfrm>
          <a:custGeom>
            <a:avLst/>
            <a:gdLst>
              <a:gd name="connsiteX0" fmla="*/ -44 w 4616160"/>
              <a:gd name="connsiteY0" fmla="*/ -672 h 9324"/>
              <a:gd name="connsiteX1" fmla="*/ 4616117 w 4616160"/>
              <a:gd name="connsiteY1" fmla="*/ -672 h 9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616160" h="9324">
                <a:moveTo>
                  <a:pt x="-44" y="-672"/>
                </a:moveTo>
                <a:lnTo>
                  <a:pt x="4616117" y="-672"/>
                </a:lnTo>
              </a:path>
            </a:pathLst>
          </a:custGeom>
          <a:noFill/>
          <a:ln w="9342" cap="flat">
            <a:solidFill>
              <a:srgbClr val="000000"/>
            </a:solidFill>
            <a:prstDash val="solid"/>
            <a:round/>
          </a:ln>
        </p:spPr>
        <p:txBody>
          <a:bodyPr rtlCol="0" anchor="ctr"/>
          <a:lstStyle/>
          <a:p>
            <a:endParaRPr lang="zh-CN" altLang="en-US"/>
          </a:p>
        </p:txBody>
      </p:sp>
      <p:sp>
        <p:nvSpPr>
          <p:cNvPr id="171" name="文本框 170">
            <a:extLst>
              <a:ext uri="{FF2B5EF4-FFF2-40B4-BE49-F238E27FC236}">
                <a16:creationId xmlns:a16="http://schemas.microsoft.com/office/drawing/2014/main" id="{320DF2AD-CF39-6EC6-F612-F023BBBEEA25}"/>
              </a:ext>
            </a:extLst>
          </p:cNvPr>
          <p:cNvSpPr txBox="1"/>
          <p:nvPr/>
        </p:nvSpPr>
        <p:spPr>
          <a:xfrm>
            <a:off x="4799116" y="4958238"/>
            <a:ext cx="448684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spc="0" baseline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text</a:t>
            </a:r>
          </a:p>
        </p:txBody>
      </p:sp>
      <p:sp>
        <p:nvSpPr>
          <p:cNvPr id="172" name="文本框 171">
            <a:extLst>
              <a:ext uri="{FF2B5EF4-FFF2-40B4-BE49-F238E27FC236}">
                <a16:creationId xmlns:a16="http://schemas.microsoft.com/office/drawing/2014/main" id="{7B9F99C2-6F37-D197-E8D2-ABD40F08B046}"/>
              </a:ext>
            </a:extLst>
          </p:cNvPr>
          <p:cNvSpPr txBox="1"/>
          <p:nvPr/>
        </p:nvSpPr>
        <p:spPr>
          <a:xfrm>
            <a:off x="2614810" y="4958238"/>
            <a:ext cx="581732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spc="0" baseline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score</a:t>
            </a:r>
          </a:p>
        </p:txBody>
      </p:sp>
      <p:sp>
        <p:nvSpPr>
          <p:cNvPr id="173" name="文本框 172">
            <a:extLst>
              <a:ext uri="{FF2B5EF4-FFF2-40B4-BE49-F238E27FC236}">
                <a16:creationId xmlns:a16="http://schemas.microsoft.com/office/drawing/2014/main" id="{54553A1A-FB61-A116-0E98-7245707E1A4B}"/>
              </a:ext>
            </a:extLst>
          </p:cNvPr>
          <p:cNvSpPr txBox="1"/>
          <p:nvPr/>
        </p:nvSpPr>
        <p:spPr>
          <a:xfrm>
            <a:off x="2243818" y="4958238"/>
            <a:ext cx="315709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b="1" spc="0" baseline="0">
                <a:ln/>
                <a:solidFill>
                  <a:srgbClr val="FFFFFF"/>
                </a:solidFill>
                <a:latin typeface="Arial"/>
                <a:cs typeface="Arial"/>
                <a:sym typeface="Arial"/>
                <a:rtl val="0"/>
              </a:rPr>
              <a:t>id</a:t>
            </a:r>
          </a:p>
        </p:txBody>
      </p:sp>
      <p:sp>
        <p:nvSpPr>
          <p:cNvPr id="174" name="文本框 173">
            <a:extLst>
              <a:ext uri="{FF2B5EF4-FFF2-40B4-BE49-F238E27FC236}">
                <a16:creationId xmlns:a16="http://schemas.microsoft.com/office/drawing/2014/main" id="{B9D29901-0B67-189B-A47B-DCCC7D6113D0}"/>
              </a:ext>
            </a:extLst>
          </p:cNvPr>
          <p:cNvSpPr txBox="1"/>
          <p:nvPr/>
        </p:nvSpPr>
        <p:spPr>
          <a:xfrm>
            <a:off x="2584449" y="5237988"/>
            <a:ext cx="640045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0.3168</a:t>
            </a:r>
          </a:p>
        </p:txBody>
      </p:sp>
      <p:sp>
        <p:nvSpPr>
          <p:cNvPr id="175" name="文本框 174">
            <a:extLst>
              <a:ext uri="{FF2B5EF4-FFF2-40B4-BE49-F238E27FC236}">
                <a16:creationId xmlns:a16="http://schemas.microsoft.com/office/drawing/2014/main" id="{5FA13EDD-B500-EDF9-55C2-B5413F8A7B13}"/>
              </a:ext>
            </a:extLst>
          </p:cNvPr>
          <p:cNvSpPr txBox="1"/>
          <p:nvPr/>
        </p:nvSpPr>
        <p:spPr>
          <a:xfrm>
            <a:off x="2268340" y="5237988"/>
            <a:ext cx="266007" cy="2581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200" spc="0" baseline="0">
                <a:ln/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1</a:t>
            </a:r>
          </a:p>
        </p:txBody>
      </p:sp>
      <p:pic>
        <p:nvPicPr>
          <p:cNvPr id="176" name="图片 175">
            <a:extLst>
              <a:ext uri="{FF2B5EF4-FFF2-40B4-BE49-F238E27FC236}">
                <a16:creationId xmlns:a16="http://schemas.microsoft.com/office/drawing/2014/main" id="{18A73285-7093-0E72-77D6-1409BA11E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50598" y="5213625"/>
            <a:ext cx="3549888" cy="307724"/>
          </a:xfrm>
          <a:custGeom>
            <a:avLst/>
            <a:gdLst>
              <a:gd name="connsiteX0" fmla="*/ -195 w 3549888"/>
              <a:gd name="connsiteY0" fmla="*/ 232 h 307724"/>
              <a:gd name="connsiteX1" fmla="*/ 3549694 w 3549888"/>
              <a:gd name="connsiteY1" fmla="*/ 232 h 307724"/>
              <a:gd name="connsiteX2" fmla="*/ 3549694 w 3549888"/>
              <a:gd name="connsiteY2" fmla="*/ 307956 h 307724"/>
              <a:gd name="connsiteX3" fmla="*/ -195 w 3549888"/>
              <a:gd name="connsiteY3" fmla="*/ 307956 h 307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49888" h="307724">
                <a:moveTo>
                  <a:pt x="-195" y="232"/>
                </a:moveTo>
                <a:lnTo>
                  <a:pt x="3549694" y="232"/>
                </a:lnTo>
                <a:lnTo>
                  <a:pt x="3549694" y="307956"/>
                </a:lnTo>
                <a:lnTo>
                  <a:pt x="-195" y="307956"/>
                </a:lnTo>
                <a:close/>
              </a:path>
            </a:pathLst>
          </a:custGeom>
        </p:spPr>
      </p:pic>
      <p:grpSp>
        <p:nvGrpSpPr>
          <p:cNvPr id="177" name="图形 9">
            <a:extLst>
              <a:ext uri="{FF2B5EF4-FFF2-40B4-BE49-F238E27FC236}">
                <a16:creationId xmlns:a16="http://schemas.microsoft.com/office/drawing/2014/main" id="{E506CAC7-0CD6-B8C7-C2F7-D94AE29896DC}"/>
              </a:ext>
            </a:extLst>
          </p:cNvPr>
          <p:cNvGrpSpPr/>
          <p:nvPr/>
        </p:nvGrpSpPr>
        <p:grpSpPr>
          <a:xfrm>
            <a:off x="158453" y="5145618"/>
            <a:ext cx="1139703" cy="916582"/>
            <a:chOff x="158453" y="5145618"/>
            <a:chExt cx="1139703" cy="916582"/>
          </a:xfrm>
        </p:grpSpPr>
        <p:pic>
          <p:nvPicPr>
            <p:cNvPr id="178" name="图片 177">
              <a:extLst>
                <a:ext uri="{FF2B5EF4-FFF2-40B4-BE49-F238E27FC236}">
                  <a16:creationId xmlns:a16="http://schemas.microsoft.com/office/drawing/2014/main" id="{F32BA61F-F5C1-E5C7-C6C4-DA79AD215B9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453" y="5145618"/>
              <a:ext cx="1139703" cy="916582"/>
            </a:xfrm>
            <a:custGeom>
              <a:avLst/>
              <a:gdLst>
                <a:gd name="connsiteX0" fmla="*/ -167 w 1139703"/>
                <a:gd name="connsiteY0" fmla="*/ 136 h 916582"/>
                <a:gd name="connsiteX1" fmla="*/ 1139537 w 1139703"/>
                <a:gd name="connsiteY1" fmla="*/ 136 h 916582"/>
                <a:gd name="connsiteX2" fmla="*/ 1139537 w 1139703"/>
                <a:gd name="connsiteY2" fmla="*/ 916718 h 916582"/>
                <a:gd name="connsiteX3" fmla="*/ -167 w 1139703"/>
                <a:gd name="connsiteY3" fmla="*/ 916718 h 9165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9703" h="916582">
                  <a:moveTo>
                    <a:pt x="-167" y="136"/>
                  </a:moveTo>
                  <a:lnTo>
                    <a:pt x="1139537" y="136"/>
                  </a:lnTo>
                  <a:lnTo>
                    <a:pt x="1139537" y="916718"/>
                  </a:lnTo>
                  <a:lnTo>
                    <a:pt x="-167" y="916718"/>
                  </a:lnTo>
                  <a:close/>
                </a:path>
              </a:pathLst>
            </a:custGeom>
          </p:spPr>
        </p:pic>
        <p:pic>
          <p:nvPicPr>
            <p:cNvPr id="179" name="图片 178">
              <a:extLst>
                <a:ext uri="{FF2B5EF4-FFF2-40B4-BE49-F238E27FC236}">
                  <a16:creationId xmlns:a16="http://schemas.microsoft.com/office/drawing/2014/main" id="{7A2DEB44-924A-1DE9-85CE-23367C9EF53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800" y="5237935"/>
              <a:ext cx="425748" cy="422022"/>
            </a:xfrm>
            <a:custGeom>
              <a:avLst/>
              <a:gdLst>
                <a:gd name="connsiteX0" fmla="*/ 27 w 425748"/>
                <a:gd name="connsiteY0" fmla="*/ 240 h 422022"/>
                <a:gd name="connsiteX1" fmla="*/ 425775 w 425748"/>
                <a:gd name="connsiteY1" fmla="*/ 240 h 422022"/>
                <a:gd name="connsiteX2" fmla="*/ 425775 w 425748"/>
                <a:gd name="connsiteY2" fmla="*/ 422262 h 422022"/>
                <a:gd name="connsiteX3" fmla="*/ 27 w 425748"/>
                <a:gd name="connsiteY3" fmla="*/ 422262 h 422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25748" h="422022">
                  <a:moveTo>
                    <a:pt x="27" y="240"/>
                  </a:moveTo>
                  <a:lnTo>
                    <a:pt x="425775" y="240"/>
                  </a:lnTo>
                  <a:lnTo>
                    <a:pt x="425775" y="422262"/>
                  </a:lnTo>
                  <a:lnTo>
                    <a:pt x="27" y="422262"/>
                  </a:lnTo>
                  <a:close/>
                </a:path>
              </a:pathLst>
            </a:custGeom>
          </p:spPr>
        </p:pic>
        <p:pic>
          <p:nvPicPr>
            <p:cNvPr id="180" name="图片 179">
              <a:extLst>
                <a:ext uri="{FF2B5EF4-FFF2-40B4-BE49-F238E27FC236}">
                  <a16:creationId xmlns:a16="http://schemas.microsoft.com/office/drawing/2014/main" id="{5FDBF3D3-7EBB-594B-FCDA-9FB70D67E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309104" y="5330252"/>
              <a:ext cx="334050" cy="336298"/>
            </a:xfrm>
            <a:custGeom>
              <a:avLst/>
              <a:gdLst>
                <a:gd name="connsiteX0" fmla="*/ -30 w 334050"/>
                <a:gd name="connsiteY0" fmla="*/ 246 h 336298"/>
                <a:gd name="connsiteX1" fmla="*/ 334021 w 334050"/>
                <a:gd name="connsiteY1" fmla="*/ 246 h 336298"/>
                <a:gd name="connsiteX2" fmla="*/ 334021 w 334050"/>
                <a:gd name="connsiteY2" fmla="*/ 336545 h 336298"/>
                <a:gd name="connsiteX3" fmla="*/ -30 w 334050"/>
                <a:gd name="connsiteY3" fmla="*/ 336545 h 336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4050" h="336298">
                  <a:moveTo>
                    <a:pt x="-30" y="246"/>
                  </a:moveTo>
                  <a:lnTo>
                    <a:pt x="334021" y="246"/>
                  </a:lnTo>
                  <a:lnTo>
                    <a:pt x="334021" y="336545"/>
                  </a:lnTo>
                  <a:lnTo>
                    <a:pt x="-30" y="336545"/>
                  </a:lnTo>
                  <a:close/>
                </a:path>
              </a:pathLst>
            </a:custGeom>
          </p:spPr>
        </p:pic>
        <p:pic>
          <p:nvPicPr>
            <p:cNvPr id="181" name="图片 180">
              <a:extLst>
                <a:ext uri="{FF2B5EF4-FFF2-40B4-BE49-F238E27FC236}">
                  <a16:creationId xmlns:a16="http://schemas.microsoft.com/office/drawing/2014/main" id="{849ADEF8-FAA9-2AF3-F7E6-A0D167010B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90755" y="5725288"/>
              <a:ext cx="327500" cy="329889"/>
            </a:xfrm>
            <a:custGeom>
              <a:avLst/>
              <a:gdLst>
                <a:gd name="connsiteX0" fmla="*/ 0 w 327500"/>
                <a:gd name="connsiteY0" fmla="*/ 288 h 329889"/>
                <a:gd name="connsiteX1" fmla="*/ 327500 w 327500"/>
                <a:gd name="connsiteY1" fmla="*/ 288 h 329889"/>
                <a:gd name="connsiteX2" fmla="*/ 327500 w 327500"/>
                <a:gd name="connsiteY2" fmla="*/ 330177 h 329889"/>
                <a:gd name="connsiteX3" fmla="*/ 0 w 327500"/>
                <a:gd name="connsiteY3" fmla="*/ 330177 h 329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7500" h="329889">
                  <a:moveTo>
                    <a:pt x="0" y="288"/>
                  </a:moveTo>
                  <a:lnTo>
                    <a:pt x="327500" y="288"/>
                  </a:lnTo>
                  <a:lnTo>
                    <a:pt x="327500" y="330177"/>
                  </a:lnTo>
                  <a:lnTo>
                    <a:pt x="0" y="330177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xmlns:p14="http://schemas.microsoft.com/office/powerpoint/2010/main" val="3910730932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AFEEF2-C785-93E4-4370-95CDD35F86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BBDA053D-B3C4-65F1-8EB9-CD4BC669C1FD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992889" cy="162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lvl="1">
              <a:lnSpc>
                <a:spcPct val="200000"/>
              </a:lnSpc>
            </a:pPr>
            <a:r>
              <a:rPr lang="en-US" altLang="zh-CN" kern="0" dirty="0" err="1"/>
              <a:t>ReAct</a:t>
            </a:r>
            <a:r>
              <a:rPr lang="zh-CN" altLang="en-US" kern="0" dirty="0"/>
              <a:t> </a:t>
            </a:r>
            <a:r>
              <a:rPr lang="en-US" altLang="zh-CN" kern="0" dirty="0"/>
              <a:t>(Yao et al., 2023)</a:t>
            </a:r>
            <a:r>
              <a:rPr lang="zh-CN" altLang="en-US" kern="0" dirty="0"/>
              <a:t> </a:t>
            </a:r>
            <a:r>
              <a:rPr lang="en-US" altLang="zh-CN" kern="0" dirty="0"/>
              <a:t>Think before action ([T],</a:t>
            </a:r>
            <a:r>
              <a:rPr lang="zh-CN" altLang="en-US" kern="0" dirty="0"/>
              <a:t> </a:t>
            </a:r>
            <a:r>
              <a:rPr lang="en-US" altLang="zh-CN" kern="0" dirty="0"/>
              <a:t>[A],</a:t>
            </a:r>
            <a:r>
              <a:rPr lang="zh-CN" altLang="en-US" kern="0" dirty="0"/>
              <a:t> </a:t>
            </a:r>
            <a:r>
              <a:rPr lang="en-US" altLang="zh-CN" kern="0" dirty="0"/>
              <a:t>[O])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6597FA6-190D-5311-DA78-04F39101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33F524C6-1EC1-7647-8BAC-3573DFC3EA1C}"/>
              </a:ext>
            </a:extLst>
          </p:cNvPr>
          <p:cNvSpPr/>
          <p:nvPr/>
        </p:nvSpPr>
        <p:spPr>
          <a:xfrm>
            <a:off x="10023550" y="5949280"/>
            <a:ext cx="1977106" cy="576064"/>
          </a:xfrm>
          <a:prstGeom prst="rect">
            <a:avLst/>
          </a:prstGeom>
          <a:solidFill>
            <a:srgbClr val="24267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Iteration</a:t>
            </a:r>
            <a:r>
              <a:rPr kumimoji="1" lang="zh-CN" altLang="en-US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24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4</a:t>
            </a:r>
            <a:endParaRPr kumimoji="1" lang="zh-CN" altLang="en-US" sz="24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CE4013F3-C945-A327-6AA5-8B8AD11D0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71673" y="2808401"/>
            <a:ext cx="5880100" cy="2374900"/>
          </a:xfrm>
          <a:prstGeom prst="rect">
            <a:avLst/>
          </a:prstGeom>
        </p:spPr>
      </p:pic>
      <p:pic>
        <p:nvPicPr>
          <p:cNvPr id="6" name="图形 5">
            <a:extLst>
              <a:ext uri="{FF2B5EF4-FFF2-40B4-BE49-F238E27FC236}">
                <a16:creationId xmlns:a16="http://schemas.microsoft.com/office/drawing/2014/main" id="{CDC3261A-5E8C-58C4-F43C-66C2E70FA8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8454" y="2248360"/>
            <a:ext cx="5080000" cy="10033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A973BFC-49FD-4BAD-86D5-D4313FC544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59773" y="4622054"/>
            <a:ext cx="1281273" cy="128127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B4F85CBC-603A-608C-7A8E-985A11B79AC2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246097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AB63D-CCA7-416F-2ABB-156EE5DF4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92E9282-84B8-FEB7-B44C-AFD5FB8ADC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682" y="3489651"/>
            <a:ext cx="9750635" cy="3254022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95FCC270-895A-8318-BD04-7CBACABE51CA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9289032" cy="227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PDF-based scholar QA datasets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Manually annotated </a:t>
            </a:r>
            <a:r>
              <a:rPr lang="en-US" altLang="zh-CN" b="1" kern="0" dirty="0" err="1"/>
              <a:t>AirQA</a:t>
            </a:r>
            <a:r>
              <a:rPr lang="en-US" altLang="zh-CN" b="1" kern="0" dirty="0"/>
              <a:t>-Real</a:t>
            </a:r>
            <a:r>
              <a:rPr lang="zh-CN" altLang="en-US" b="1" kern="0" dirty="0"/>
              <a:t> </a:t>
            </a:r>
            <a:endParaRPr lang="en-US" altLang="zh-CN" b="1" kern="0" dirty="0"/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3</a:t>
            </a:r>
            <a:r>
              <a:rPr lang="zh-CN" altLang="en-US" kern="0" dirty="0"/>
              <a:t> </a:t>
            </a:r>
            <a:r>
              <a:rPr lang="en-US" altLang="zh-CN" kern="0" dirty="0"/>
              <a:t>question</a:t>
            </a:r>
            <a:r>
              <a:rPr lang="zh-CN" altLang="en-US" kern="0" dirty="0"/>
              <a:t> </a:t>
            </a:r>
            <a:r>
              <a:rPr lang="en-US" altLang="zh-CN" kern="0" dirty="0"/>
              <a:t>types</a:t>
            </a:r>
            <a:r>
              <a:rPr lang="zh-CN" altLang="en-US" kern="0" dirty="0"/>
              <a:t> </a:t>
            </a:r>
            <a:r>
              <a:rPr lang="en-US" altLang="zh-CN" kern="0" dirty="0"/>
              <a:t>+</a:t>
            </a:r>
            <a:r>
              <a:rPr lang="zh-CN" altLang="en-US" kern="0" dirty="0"/>
              <a:t> </a:t>
            </a:r>
            <a:r>
              <a:rPr lang="en-US" altLang="zh-CN" kern="0" dirty="0"/>
              <a:t>instance-specific evaluation</a:t>
            </a:r>
            <a:r>
              <a:rPr lang="zh-CN" altLang="en-US" kern="0" dirty="0"/>
              <a:t> </a:t>
            </a:r>
            <a:r>
              <a:rPr lang="en-US" altLang="zh-CN" kern="0" dirty="0"/>
              <a:t>+ 553 examples 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M3SciQA</a:t>
            </a:r>
            <a:r>
              <a:rPr lang="zh-CN" altLang="en-US" kern="0" dirty="0"/>
              <a:t> </a:t>
            </a:r>
            <a:r>
              <a:rPr lang="en-US" altLang="zh-CN" kern="0" dirty="0"/>
              <a:t>(﻿Li et al., 2024a)</a:t>
            </a:r>
            <a:r>
              <a:rPr lang="zh-CN" altLang="en-US" kern="0" dirty="0"/>
              <a:t> 和 </a:t>
            </a:r>
            <a:r>
              <a:rPr lang="en-US" altLang="zh-CN" kern="0" dirty="0"/>
              <a:t>SciDQA</a:t>
            </a:r>
            <a:r>
              <a:rPr lang="zh-CN" altLang="en-US" kern="0" dirty="0"/>
              <a:t> </a:t>
            </a:r>
            <a:r>
              <a:rPr lang="en-US" altLang="zh-CN" kern="0" dirty="0"/>
              <a:t>(﻿Singh et al., 2024)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07B99A15-7CE0-F8AE-266B-9AEB5ED5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cxnSp>
        <p:nvCxnSpPr>
          <p:cNvPr id="11" name="直线箭头连接符 10">
            <a:extLst>
              <a:ext uri="{FF2B5EF4-FFF2-40B4-BE49-F238E27FC236}">
                <a16:creationId xmlns:a16="http://schemas.microsoft.com/office/drawing/2014/main" id="{4C14FD61-801B-19E6-0D1F-CA7EE1E71FCF}"/>
              </a:ext>
            </a:extLst>
          </p:cNvPr>
          <p:cNvCxnSpPr>
            <a:cxnSpLocks/>
          </p:cNvCxnSpPr>
          <p:nvPr/>
        </p:nvCxnSpPr>
        <p:spPr>
          <a:xfrm flipV="1">
            <a:off x="9844837" y="2420888"/>
            <a:ext cx="0" cy="927112"/>
          </a:xfrm>
          <a:prstGeom prst="straightConnector1">
            <a:avLst/>
          </a:prstGeom>
          <a:ln w="190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25A738ED-96E5-1F8C-CCC9-1E8750C46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0122" y="158846"/>
            <a:ext cx="4968552" cy="2050514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84AF63BA-BFA2-476B-1997-A1EA144AB329}"/>
              </a:ext>
            </a:extLst>
          </p:cNvPr>
          <p:cNvSpPr txBox="1"/>
          <p:nvPr/>
        </p:nvSpPr>
        <p:spPr>
          <a:xfrm>
            <a:off x="10690526" y="1214612"/>
            <a:ext cx="13681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objective evaluation function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F7D8199-0B78-71C5-4E51-58EF8A0540FB}"/>
              </a:ext>
            </a:extLst>
          </p:cNvPr>
          <p:cNvSpPr/>
          <p:nvPr/>
        </p:nvSpPr>
        <p:spPr>
          <a:xfrm>
            <a:off x="6861014" y="3570160"/>
            <a:ext cx="4104456" cy="3033328"/>
          </a:xfrm>
          <a:prstGeom prst="rect">
            <a:avLst/>
          </a:prstGeom>
          <a:noFill/>
          <a:ln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567535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7F2D71-3424-B06D-A6C1-E9ECC670F4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ECF4DD13-077E-DBCD-C657-F10A78A70B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6" y="1508630"/>
            <a:ext cx="10057990" cy="3216514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7779069D-B6CB-3E0F-CBC8-4CFD060E1624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7848873" cy="2273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Main experiment: different LLMs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9A4A40AB-C654-B061-9714-53C636CC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E152D53-666D-FBD1-6876-563119473248}"/>
              </a:ext>
            </a:extLst>
          </p:cNvPr>
          <p:cNvSpPr/>
          <p:nvPr/>
        </p:nvSpPr>
        <p:spPr>
          <a:xfrm>
            <a:off x="0" y="4990430"/>
            <a:ext cx="12192000" cy="186757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EBFFF461-E25B-ECC2-3AEB-5BF28D4E0053}"/>
              </a:ext>
            </a:extLst>
          </p:cNvPr>
          <p:cNvSpPr txBox="1">
            <a:spLocks/>
          </p:cNvSpPr>
          <p:nvPr/>
        </p:nvSpPr>
        <p:spPr bwMode="auto">
          <a:xfrm>
            <a:off x="509336" y="4990430"/>
            <a:ext cx="11173327" cy="183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﻿NeuSym-RAG </a:t>
            </a:r>
            <a:r>
              <a:rPr kumimoji="1" lang="fr-FR" altLang="zh-CN" sz="1800" b="1" kern="0" dirty="0" err="1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remarkably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out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performs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Classic RAG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 all three datasets.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VLMs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performs better in tasks that require vision capability.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Open-source LLMs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are capable of handling this complicated interactive procedure in a </a:t>
            </a:r>
            <a:r>
              <a:rPr kumimoji="1" lang="en-US" altLang="zh-CN" sz="18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zeroshot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paradigm, and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even better than closed-source LLMs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D392C5BF-92FF-C792-74D6-5605688F082E}"/>
              </a:ext>
            </a:extLst>
          </p:cNvPr>
          <p:cNvSpPr/>
          <p:nvPr/>
        </p:nvSpPr>
        <p:spPr>
          <a:xfrm>
            <a:off x="1156422" y="3284984"/>
            <a:ext cx="10120346" cy="1440160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E7A5C98B-D3EB-8CE0-878D-D91910EE1E34}"/>
              </a:ext>
            </a:extLst>
          </p:cNvPr>
          <p:cNvSpPr/>
          <p:nvPr/>
        </p:nvSpPr>
        <p:spPr>
          <a:xfrm>
            <a:off x="4324735" y="3661451"/>
            <a:ext cx="504056" cy="4320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4EB8B7A-044F-B3E4-A5D0-FABC00FDCEBD}"/>
              </a:ext>
            </a:extLst>
          </p:cNvPr>
          <p:cNvSpPr/>
          <p:nvPr/>
        </p:nvSpPr>
        <p:spPr>
          <a:xfrm>
            <a:off x="7637103" y="4077073"/>
            <a:ext cx="504056" cy="432048"/>
          </a:xfrm>
          <a:prstGeom prst="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14717430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873B9A-6465-4336-C616-95194DDF3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4FACEBB4-5540-97DD-4CF7-8344D52BDF4A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5184577" cy="36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Main experiment: different baselines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Symbolic/Neural?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Multi-view?</a:t>
            </a:r>
          </a:p>
          <a:p>
            <a:pPr lvl="1">
              <a:lnSpc>
                <a:spcPct val="200000"/>
              </a:lnSpc>
            </a:pPr>
            <a:r>
              <a:rPr lang="en-US" altLang="zh-CN" kern="0" dirty="0"/>
              <a:t>Iterative?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3C80AB6-7C2C-DBA3-6EF0-81D106C6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C3B0B96-89B6-F203-E3BE-936E4E3B2A9D}"/>
              </a:ext>
            </a:extLst>
          </p:cNvPr>
          <p:cNvSpPr/>
          <p:nvPr/>
        </p:nvSpPr>
        <p:spPr>
          <a:xfrm>
            <a:off x="-16445" y="5301209"/>
            <a:ext cx="12192000" cy="15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9A8826D4-7D23-62F5-925E-B88DFE8AD88C}"/>
              </a:ext>
            </a:extLst>
          </p:cNvPr>
          <p:cNvSpPr txBox="1">
            <a:spLocks/>
          </p:cNvSpPr>
          <p:nvPr/>
        </p:nvSpPr>
        <p:spPr bwMode="auto">
          <a:xfrm>
            <a:off x="-41566" y="5558144"/>
            <a:ext cx="718728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﻿﻿Two-stage Neu-RAG (multiview)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beats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Classic RAG</a:t>
            </a:r>
            <a:r>
              <a:rPr kumimoji="1" lang="en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Hybrid RAG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(more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views)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improves further.</a:t>
            </a:r>
            <a:endParaRPr kumimoji="1" lang="zh-CN" altLang="en-US" sz="1800" kern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4" name="图形 3">
            <a:extLst>
              <a:ext uri="{FF2B5EF4-FFF2-40B4-BE49-F238E27FC236}">
                <a16:creationId xmlns:a16="http://schemas.microsoft.com/office/drawing/2014/main" id="{3B58892D-300D-95B3-42AC-458DF4096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5920" y="377367"/>
            <a:ext cx="6515554" cy="2249417"/>
          </a:xfrm>
          <a:prstGeom prst="rect">
            <a:avLst/>
          </a:prstGeom>
        </p:spPr>
      </p:pic>
      <p:sp>
        <p:nvSpPr>
          <p:cNvPr id="6" name="内容占位符 2">
            <a:extLst>
              <a:ext uri="{FF2B5EF4-FFF2-40B4-BE49-F238E27FC236}">
                <a16:creationId xmlns:a16="http://schemas.microsoft.com/office/drawing/2014/main" id="{09DAAE8F-A2DA-B0BA-0798-AB6AE29A71AA}"/>
              </a:ext>
            </a:extLst>
          </p:cNvPr>
          <p:cNvSpPr txBox="1">
            <a:spLocks/>
          </p:cNvSpPr>
          <p:nvPr/>
        </p:nvSpPr>
        <p:spPr bwMode="auto">
          <a:xfrm>
            <a:off x="6367587" y="5558144"/>
            <a:ext cx="5807968" cy="1031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Iterative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methods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outperforms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two-stage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ones.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﻿﻿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As turn increases,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objective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score rises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faster.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D354D99A-C0E8-5880-B656-B259A12483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173" y="2708921"/>
            <a:ext cx="7331301" cy="24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24928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531D5F-079D-309D-9ADA-2D6EA2E8D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>
            <a:extLst>
              <a:ext uri="{FF2B5EF4-FFF2-40B4-BE49-F238E27FC236}">
                <a16:creationId xmlns:a16="http://schemas.microsoft.com/office/drawing/2014/main" id="{6C75312C-BA43-9BAC-02EB-3F2984BD42B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4840" y="337923"/>
            <a:ext cx="4037862" cy="2507756"/>
          </a:xfrm>
          <a:prstGeom prst="rect">
            <a:avLst/>
          </a:prstGeom>
        </p:spPr>
      </p:pic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80C7A42-119C-BE18-49C7-F68770C2E87E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2304257" cy="7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Ablation</a:t>
            </a:r>
            <a:r>
              <a:rPr lang="zh-CN" altLang="en-US" kern="0" dirty="0"/>
              <a:t> </a:t>
            </a:r>
            <a:r>
              <a:rPr lang="en-US" altLang="zh-CN" kern="0" dirty="0"/>
              <a:t>study: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39B0CAF-1398-A151-804D-045CF92CA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9289A0A7-68D6-DE90-441D-5ACABBBD5C2B}"/>
              </a:ext>
            </a:extLst>
          </p:cNvPr>
          <p:cNvSpPr/>
          <p:nvPr/>
        </p:nvSpPr>
        <p:spPr>
          <a:xfrm>
            <a:off x="-16445" y="5445224"/>
            <a:ext cx="12192000" cy="14401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8AAA823A-C07F-DB73-98C4-0098E4C29F48}"/>
              </a:ext>
            </a:extLst>
          </p:cNvPr>
          <p:cNvSpPr txBox="1">
            <a:spLocks/>
          </p:cNvSpPr>
          <p:nvPr/>
        </p:nvSpPr>
        <p:spPr bwMode="auto">
          <a:xfrm>
            <a:off x="479375" y="5480254"/>
            <a:ext cx="11173327" cy="137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﻿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performances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consistently improve as the scales of LLMs increase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  <a:p>
            <a:pPr>
              <a:lnSpc>
                <a:spcPct val="150000"/>
              </a:lnSpc>
            </a:pP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﻿﻿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The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classic chunking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strategy is still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the best in general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 However, chunking views tailored to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specific aspects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may achieve the best results in their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particular categories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.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EA039E0-D50D-74E4-625A-527B7DE985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08" y="1463248"/>
            <a:ext cx="4440304" cy="3480523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0AFD2F15-F101-9907-237C-180172FB23EF}"/>
              </a:ext>
            </a:extLst>
          </p:cNvPr>
          <p:cNvSpPr txBox="1"/>
          <p:nvPr/>
        </p:nvSpPr>
        <p:spPr>
          <a:xfrm>
            <a:off x="1461624" y="5002910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 model size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61BE1905-931A-A08A-A6A2-3FFFC2370180}"/>
              </a:ext>
            </a:extLst>
          </p:cNvPr>
          <p:cNvSpPr txBox="1"/>
          <p:nvPr/>
        </p:nvSpPr>
        <p:spPr>
          <a:xfrm>
            <a:off x="6550732" y="5016753"/>
            <a:ext cx="45536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Applying different views in Classic-RAG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8100E801-8EEE-5953-9461-61D4EC54460E}"/>
              </a:ext>
            </a:extLst>
          </p:cNvPr>
          <p:cNvSpPr txBox="1"/>
          <p:nvPr/>
        </p:nvSpPr>
        <p:spPr>
          <a:xfrm>
            <a:off x="4871864" y="2469411"/>
            <a:ext cx="3188626" cy="3835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kumimoji="1" lang="en-US" altLang="zh-CN" dirty="0"/>
              <a:t>(table_name,</a:t>
            </a:r>
            <a:r>
              <a:rPr kumimoji="1" lang="zh-CN" altLang="en-US" dirty="0"/>
              <a:t> </a:t>
            </a:r>
            <a:r>
              <a:rPr kumimoji="1" lang="en-US" altLang="zh-CN" dirty="0"/>
              <a:t>column_name)</a:t>
            </a:r>
            <a:endParaRPr kumimoji="1" lang="zh-CN" altLang="en-US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851A0FDA-2DDC-168D-09B8-6B1DC04F55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507" y="2966594"/>
            <a:ext cx="5840063" cy="205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86418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F6A07-475C-14FF-78F7-A90FC3FFC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E44BBA5B-A37C-2823-92FD-139A256D1F45}"/>
              </a:ext>
            </a:extLst>
          </p:cNvPr>
          <p:cNvSpPr txBox="1">
            <a:spLocks/>
          </p:cNvSpPr>
          <p:nvPr/>
        </p:nvSpPr>
        <p:spPr bwMode="auto">
          <a:xfrm>
            <a:off x="479375" y="795800"/>
            <a:ext cx="2304257" cy="760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kern="0" dirty="0"/>
              <a:t>Ablation study: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10AE20E-5033-6CB3-1881-9610B6AEA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Experiment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51ADE98D-9273-9DC1-4380-4F13D6674B29}"/>
              </a:ext>
            </a:extLst>
          </p:cNvPr>
          <p:cNvSpPr/>
          <p:nvPr/>
        </p:nvSpPr>
        <p:spPr>
          <a:xfrm>
            <a:off x="-16445" y="5312370"/>
            <a:ext cx="12192000" cy="15730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dirty="0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6CD5CA77-14C1-4D26-72F1-EBFB712EEB39}"/>
              </a:ext>
            </a:extLst>
          </p:cNvPr>
          <p:cNvSpPr txBox="1">
            <a:spLocks/>
          </p:cNvSpPr>
          <p:nvPr/>
        </p:nvSpPr>
        <p:spPr bwMode="auto">
          <a:xfrm>
            <a:off x="479375" y="5580142"/>
            <a:ext cx="11234363" cy="1037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Summary generation: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Open-source </a:t>
            </a:r>
            <a:r>
              <a:rPr kumimoji="1" lang="en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LLM</a:t>
            </a:r>
            <a:r>
              <a:rPr kumimoji="1" lang="zh-CN" altLang="en-US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appear to be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a viable alternative 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to closed-source ones.</a:t>
            </a:r>
          </a:p>
          <a:p>
            <a:pPr>
              <a:lnSpc>
                <a:spcPct val="150000"/>
              </a:lnSpc>
            </a:pP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Subjective </a:t>
            </a:r>
            <a:r>
              <a:rPr kumimoji="1" lang="en-US" altLang="zh-CN" sz="1800" kern="0" dirty="0" err="1">
                <a:latin typeface="Microsoft YaHei" panose="020B0503020204020204" pitchFamily="34" charset="-122"/>
                <a:ea typeface="Microsoft YaHei" panose="020B0503020204020204" pitchFamily="34" charset="-122"/>
              </a:rPr>
              <a:t>evalution</a:t>
            </a:r>
            <a:r>
              <a:rPr kumimoji="1" lang="en-US" altLang="zh-CN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:</a:t>
            </a:r>
            <a:r>
              <a:rPr kumimoji="1" lang="zh-CN" altLang="en-US" sz="1800" kern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en-US" altLang="zh-CN" sz="1800" b="1" kern="0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Closed-source LLM aligns better with human judgments.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BEB10F3-38D6-5B2B-7877-A26F4C1FB8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3666"/>
          <a:stretch>
            <a:fillRect/>
          </a:stretch>
        </p:blipFill>
        <p:spPr>
          <a:xfrm>
            <a:off x="6824071" y="2072196"/>
            <a:ext cx="5176585" cy="277191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2D2E63CD-47D3-28C9-1C5F-2B0B901C20C0}"/>
              </a:ext>
            </a:extLst>
          </p:cNvPr>
          <p:cNvSpPr txBox="1"/>
          <p:nvPr/>
        </p:nvSpPr>
        <p:spPr>
          <a:xfrm>
            <a:off x="7320136" y="4866965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Consistency with human judgements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355FCC5A-1A14-4645-6DE1-968A8EF2C4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4071" y="698392"/>
            <a:ext cx="5164858" cy="119658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BDFA3A69-4166-D13B-B85B-ABF7B11800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277" y="1479342"/>
            <a:ext cx="5832648" cy="1222492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684D7823-28BD-1C27-886A-E2C182820B3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24" y="2812500"/>
            <a:ext cx="5384430" cy="200991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D3ED256-27C4-12BE-ABA2-0B26E943E7A6}"/>
              </a:ext>
            </a:extLst>
          </p:cNvPr>
          <p:cNvSpPr txBox="1"/>
          <p:nvPr/>
        </p:nvSpPr>
        <p:spPr>
          <a:xfrm>
            <a:off x="1802025" y="4789518"/>
            <a:ext cx="35659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Different summary model</a:t>
            </a:r>
            <a:endParaRPr kumimoji="1" lang="zh-CN" altLang="en-US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822393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4C0A6-62B9-11E7-A822-F798F8B29B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B62E38C8-3D86-ABD2-FB00-6559C31D3B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8" y="2533626"/>
            <a:ext cx="12192000" cy="317346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40892154-4138-C71E-79E4-2F35BB79B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Motivation</a:t>
            </a:r>
            <a:endParaRPr lang="zh-CN" altLang="en-US" dirty="0"/>
          </a:p>
        </p:txBody>
      </p:sp>
      <p:sp>
        <p:nvSpPr>
          <p:cNvPr id="7" name="内容占位符 2">
            <a:extLst>
              <a:ext uri="{FF2B5EF4-FFF2-40B4-BE49-F238E27FC236}">
                <a16:creationId xmlns:a16="http://schemas.microsoft.com/office/drawing/2014/main" id="{8E84AE4F-DACB-C08F-D290-61223E15E36E}"/>
              </a:ext>
            </a:extLst>
          </p:cNvPr>
          <p:cNvSpPr txBox="1">
            <a:spLocks/>
          </p:cNvSpPr>
          <p:nvPr/>
        </p:nvSpPr>
        <p:spPr bwMode="auto">
          <a:xfrm>
            <a:off x="1055440" y="1102158"/>
            <a:ext cx="6264696" cy="762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kern="0" dirty="0"/>
              <a:t>Retrieval-based Question Answering System</a:t>
            </a:r>
          </a:p>
        </p:txBody>
      </p:sp>
      <p:sp>
        <p:nvSpPr>
          <p:cNvPr id="24" name="圆角矩形 23">
            <a:extLst>
              <a:ext uri="{FF2B5EF4-FFF2-40B4-BE49-F238E27FC236}">
                <a16:creationId xmlns:a16="http://schemas.microsoft.com/office/drawing/2014/main" id="{3598370E-BAEF-7C10-3226-1FE259047682}"/>
              </a:ext>
            </a:extLst>
          </p:cNvPr>
          <p:cNvSpPr/>
          <p:nvPr/>
        </p:nvSpPr>
        <p:spPr>
          <a:xfrm>
            <a:off x="72008" y="2492896"/>
            <a:ext cx="911424" cy="1521460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6" name="圆角矩形 25">
            <a:extLst>
              <a:ext uri="{FF2B5EF4-FFF2-40B4-BE49-F238E27FC236}">
                <a16:creationId xmlns:a16="http://schemas.microsoft.com/office/drawing/2014/main" id="{3C49DDA3-0EDD-65FE-F11E-D4681511C499}"/>
              </a:ext>
            </a:extLst>
          </p:cNvPr>
          <p:cNvSpPr/>
          <p:nvPr/>
        </p:nvSpPr>
        <p:spPr>
          <a:xfrm>
            <a:off x="4007768" y="2533626"/>
            <a:ext cx="1800200" cy="1903486"/>
          </a:xfrm>
          <a:prstGeom prst="roundRect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B88A8AD-85B4-0B46-FBA5-F148B70F1529}"/>
              </a:ext>
            </a:extLst>
          </p:cNvPr>
          <p:cNvSpPr txBox="1"/>
          <p:nvPr/>
        </p:nvSpPr>
        <p:spPr>
          <a:xfrm>
            <a:off x="1199456" y="1881270"/>
            <a:ext cx="309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C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single knowledge source</a:t>
            </a:r>
            <a:endParaRPr kumimoji="1" lang="zh-CN" altLang="en-US" b="1" dirty="0">
              <a:solidFill>
                <a:srgbClr val="C00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30" name="直线箭头连接符 29">
            <a:extLst>
              <a:ext uri="{FF2B5EF4-FFF2-40B4-BE49-F238E27FC236}">
                <a16:creationId xmlns:a16="http://schemas.microsoft.com/office/drawing/2014/main" id="{BE992BB5-0D77-AF31-D6DB-5B73828A1A65}"/>
              </a:ext>
            </a:extLst>
          </p:cNvPr>
          <p:cNvCxnSpPr>
            <a:cxnSpLocks/>
            <a:stCxn id="24" idx="0"/>
            <a:endCxn id="28" idx="1"/>
          </p:cNvCxnSpPr>
          <p:nvPr/>
        </p:nvCxnSpPr>
        <p:spPr>
          <a:xfrm flipV="1">
            <a:off x="527720" y="2065936"/>
            <a:ext cx="671736" cy="42696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线箭头连接符 30">
            <a:extLst>
              <a:ext uri="{FF2B5EF4-FFF2-40B4-BE49-F238E27FC236}">
                <a16:creationId xmlns:a16="http://schemas.microsoft.com/office/drawing/2014/main" id="{8A35C68A-19AA-557B-5E83-F717FB1549C4}"/>
              </a:ext>
            </a:extLst>
          </p:cNvPr>
          <p:cNvCxnSpPr>
            <a:cxnSpLocks/>
            <a:stCxn id="26" idx="0"/>
            <a:endCxn id="28" idx="3"/>
          </p:cNvCxnSpPr>
          <p:nvPr/>
        </p:nvCxnSpPr>
        <p:spPr>
          <a:xfrm flipH="1" flipV="1">
            <a:off x="4295799" y="2065936"/>
            <a:ext cx="612069" cy="467690"/>
          </a:xfrm>
          <a:prstGeom prst="straightConnector1">
            <a:avLst/>
          </a:prstGeom>
          <a:ln w="22225">
            <a:solidFill>
              <a:srgbClr val="C0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5843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6" grpId="0" animBg="1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A9354-831E-2087-40C2-FB5D9EA990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628E3C-79D7-D371-6002-30BE342E0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Motivation</a:t>
            </a:r>
            <a:endParaRPr lang="zh-CN" altLang="en-US" dirty="0">
              <a:solidFill>
                <a:srgbClr val="002060"/>
              </a:solidFill>
            </a:endParaRPr>
          </a:p>
        </p:txBody>
      </p:sp>
      <p:sp>
        <p:nvSpPr>
          <p:cNvPr id="8" name="内容占位符 2">
            <a:extLst>
              <a:ext uri="{FF2B5EF4-FFF2-40B4-BE49-F238E27FC236}">
                <a16:creationId xmlns:a16="http://schemas.microsoft.com/office/drawing/2014/main" id="{4AB6980D-5CC3-E415-B8DE-D03EF90434D5}"/>
              </a:ext>
            </a:extLst>
          </p:cNvPr>
          <p:cNvSpPr txBox="1">
            <a:spLocks/>
          </p:cNvSpPr>
          <p:nvPr/>
        </p:nvSpPr>
        <p:spPr bwMode="auto">
          <a:xfrm>
            <a:off x="495336" y="1845329"/>
            <a:ext cx="4393816" cy="81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altLang="zh-CN" kern="0" dirty="0"/>
              <a:t>How to segment and organize multiple views?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DE4FC9-D503-BD56-389F-68CBEF56294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95336" y="2996952"/>
                <a:ext cx="5113896" cy="21602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altLang="zh-CN" dirty="0"/>
                  <a:t>How to integrate heterogeneous knowledge sources?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kern="0" dirty="0"/>
                  <a:t>structured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database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altLang="zh-CN" kern="0" dirty="0"/>
                  <a:t>unstructured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en-US" altLang="zh-CN" i="1" kern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vectorstore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80DE4FC9-D503-BD56-389F-68CBEF5629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95336" y="2996952"/>
                <a:ext cx="5113896" cy="2160240"/>
              </a:xfrm>
              <a:prstGeom prst="rect">
                <a:avLst/>
              </a:prstGeom>
              <a:blipFill>
                <a:blip r:embed="rId3"/>
                <a:stretch>
                  <a:fillRect l="-1073" t="-1695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8FE0B1D9-C9FE-91F1-6214-29F11316D0F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536" y="1268760"/>
            <a:ext cx="6624736" cy="2589122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53199D0-B346-A91F-89DA-41D6CC07B7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048" y="3473859"/>
            <a:ext cx="6625584" cy="2079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529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1A35C9-2A57-B6A1-6BAE-593891F44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2F2B1037-53C1-4759-DAB9-A01E4F88BB2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79376" y="980728"/>
                <a:ext cx="9577064" cy="4248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1pPr>
                <a:lvl2pPr marL="8001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charset="2"/>
                  <a:buChar char="l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2pPr>
                <a:lvl3pPr marL="12573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u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3pPr>
                <a:lvl4pPr marL="17145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p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4pPr>
                <a:lvl5pPr marL="21717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2060"/>
                  </a:buClr>
                  <a:buSzPct val="100000"/>
                  <a:buFont typeface="Wingdings" pitchFamily="2" charset="2"/>
                  <a:buChar char="Ø"/>
                  <a:defRPr sz="2000">
                    <a:solidFill>
                      <a:schemeClr val="tx1"/>
                    </a:solidFill>
                    <a:latin typeface="Microsoft YaHei" panose="020B0503020204020204" pitchFamily="34" charset="-122"/>
                    <a:ea typeface="Microsoft YaHei" panose="020B0503020204020204" pitchFamily="34" charset="-122"/>
                    <a:cs typeface="Times New Roman" charset="0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CC0000"/>
                  </a:buClr>
                  <a:buSzPct val="7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pPr>
                  <a:lnSpc>
                    <a:spcPct val="200000"/>
                  </a:lnSpc>
                </a:pPr>
                <a:r>
                  <a:rPr lang="en-US" altLang="zh-CN" kern="0" dirty="0"/>
                  <a:t>Hybrid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Neu</a:t>
                </a:r>
                <a:r>
                  <a:rPr lang="en-US" altLang="zh-CN" kern="0" dirty="0"/>
                  <a:t>ral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Sym</a:t>
                </a:r>
                <a:r>
                  <a:rPr lang="en-US" altLang="zh-CN" kern="0" dirty="0"/>
                  <a:t>bolic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R</a:t>
                </a:r>
                <a:r>
                  <a:rPr lang="en-US" altLang="zh-CN" kern="0" dirty="0"/>
                  <a:t>etrieval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A</a:t>
                </a:r>
                <a:r>
                  <a:rPr lang="en-US" altLang="zh-CN" kern="0" dirty="0"/>
                  <a:t>ugmented</a:t>
                </a:r>
                <a:r>
                  <a:rPr lang="zh-CN" altLang="en-US" kern="0" dirty="0"/>
                  <a:t> </a:t>
                </a:r>
                <a:r>
                  <a:rPr lang="en-US" altLang="zh-CN" b="1" u="sng" kern="0" dirty="0"/>
                  <a:t>G</a:t>
                </a:r>
                <a:r>
                  <a:rPr lang="en-US" altLang="zh-CN" kern="0" dirty="0"/>
                  <a:t>eneration,</a:t>
                </a:r>
                <a:r>
                  <a:rPr lang="zh-CN" altLang="en-US" kern="0" dirty="0"/>
                  <a:t> </a:t>
                </a:r>
                <a:r>
                  <a:rPr lang="en-US" altLang="zh-CN" b="1" kern="0" dirty="0" err="1">
                    <a:solidFill>
                      <a:srgbClr val="C00000"/>
                    </a:solidFill>
                  </a:rPr>
                  <a:t>NeuSym</a:t>
                </a:r>
                <a:r>
                  <a:rPr lang="en-US" altLang="zh-CN" b="1" kern="0" dirty="0">
                    <a:solidFill>
                      <a:srgbClr val="C00000"/>
                    </a:solidFill>
                  </a:rPr>
                  <a:t>-RAG</a:t>
                </a:r>
                <a:endParaRPr lang="en-US" altLang="zh-CN" kern="0" dirty="0"/>
              </a:p>
              <a:p>
                <a:pPr>
                  <a:lnSpc>
                    <a:spcPct val="200000"/>
                  </a:lnSpc>
                </a:pPr>
                <a:r>
                  <a:rPr lang="en-US" altLang="zh-CN" kern="0" dirty="0"/>
                  <a:t>Three phases</a:t>
                </a:r>
                <a:r>
                  <a:rPr lang="zh-CN" altLang="en-US" kern="0" dirty="0"/>
                  <a:t>：</a:t>
                </a:r>
                <a:endParaRPr lang="en-US" altLang="zh-CN" kern="0" dirty="0"/>
              </a:p>
              <a:p>
                <a:pPr lvl="1">
                  <a:lnSpc>
                    <a:spcPct val="200000"/>
                  </a:lnSpc>
                </a:pPr>
                <a:r>
                  <a:rPr lang="fr-FR" altLang="zh-CN" dirty="0" err="1"/>
                  <a:t>Multiview</a:t>
                </a:r>
                <a:r>
                  <a:rPr lang="fr-FR" altLang="zh-CN" dirty="0"/>
                  <a:t> Document </a:t>
                </a:r>
                <a:r>
                  <a:rPr lang="fr-FR" altLang="zh-CN" dirty="0" err="1"/>
                  <a:t>Parsing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zh-CN" altLang="en-US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database</a:t>
                </a:r>
              </a:p>
              <a:p>
                <a:pPr lvl="1">
                  <a:lnSpc>
                    <a:spcPct val="300000"/>
                  </a:lnSpc>
                </a:pPr>
                <a:r>
                  <a:rPr lang="fr-FR" altLang="zh-CN" dirty="0"/>
                  <a:t>Multimodal </a:t>
                </a:r>
                <a:r>
                  <a:rPr lang="fr-FR" altLang="zh-CN" dirty="0" err="1"/>
                  <a:t>Vector</a:t>
                </a:r>
                <a:r>
                  <a:rPr lang="fr-FR" altLang="zh-CN" dirty="0"/>
                  <a:t> </a:t>
                </a:r>
                <a:r>
                  <a:rPr lang="fr-FR" altLang="zh-CN" dirty="0" err="1"/>
                  <a:t>Encoding</a:t>
                </a:r>
                <a:r>
                  <a:rPr lang="zh-CN" altLang="en-US" kern="0" dirty="0"/>
                  <a:t> </a:t>
                </a:r>
                <a14:m>
                  <m:oMath xmlns:m="http://schemas.openxmlformats.org/officeDocument/2006/math">
                    <m:r>
                      <a:rPr lang="zh-CN" altLang="en-US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vectorstore</a:t>
                </a:r>
              </a:p>
              <a:p>
                <a:pPr lvl="1">
                  <a:lnSpc>
                    <a:spcPct val="300000"/>
                  </a:lnSpc>
                </a:pPr>
                <a:r>
                  <a:rPr lang="fr-FR" altLang="zh-CN" dirty="0" err="1"/>
                  <a:t>Iterative</a:t>
                </a:r>
                <a:r>
                  <a:rPr lang="fr-FR" altLang="zh-CN" dirty="0"/>
                  <a:t> Agent Interaction </a:t>
                </a:r>
                <a14:m>
                  <m:oMath xmlns:m="http://schemas.openxmlformats.org/officeDocument/2006/math">
                    <m:r>
                      <a:rPr lang="zh-CN" altLang="en-US" i="1" kern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zh-CN" altLang="en-US" kern="0" dirty="0"/>
                  <a:t> </a:t>
                </a:r>
                <a:r>
                  <a:rPr lang="en-US" altLang="zh-CN" kern="0" dirty="0"/>
                  <a:t>outer environment</a:t>
                </a:r>
              </a:p>
            </p:txBody>
          </p:sp>
        </mc:Choice>
        <mc:Fallback xmlns="">
          <p:sp>
            <p:nvSpPr>
              <p:cNvPr id="25" name="内容占位符 2">
                <a:extLst>
                  <a:ext uri="{FF2B5EF4-FFF2-40B4-BE49-F238E27FC236}">
                    <a16:creationId xmlns:a16="http://schemas.microsoft.com/office/drawing/2014/main" id="{2F2B1037-53C1-4759-DAB9-A01E4F88BB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9376" y="980728"/>
                <a:ext cx="9577064" cy="4248472"/>
              </a:xfrm>
              <a:prstGeom prst="rect">
                <a:avLst/>
              </a:prstGeom>
              <a:blipFill>
                <a:blip r:embed="rId3"/>
                <a:stretch>
                  <a:fillRect l="-573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标题 1">
            <a:extLst>
              <a:ext uri="{FF2B5EF4-FFF2-40B4-BE49-F238E27FC236}">
                <a16:creationId xmlns:a16="http://schemas.microsoft.com/office/drawing/2014/main" id="{09A4A8F9-0452-EEA6-96FC-2FACD3E2B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937A8BD7-B307-F951-790D-ED6C483015FE}"/>
              </a:ext>
            </a:extLst>
          </p:cNvPr>
          <p:cNvSpPr/>
          <p:nvPr/>
        </p:nvSpPr>
        <p:spPr>
          <a:xfrm>
            <a:off x="6962676" y="2204864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Multiview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extraction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365138C-89DF-1A07-9221-0A0F9E565714}"/>
              </a:ext>
            </a:extLst>
          </p:cNvPr>
          <p:cNvSpPr/>
          <p:nvPr/>
        </p:nvSpPr>
        <p:spPr>
          <a:xfrm>
            <a:off x="6978624" y="3262600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Multimodal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encoding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81B3AC43-5E26-B229-E689-16639DE46A31}"/>
              </a:ext>
            </a:extLst>
          </p:cNvPr>
          <p:cNvSpPr/>
          <p:nvPr/>
        </p:nvSpPr>
        <p:spPr>
          <a:xfrm>
            <a:off x="9578380" y="2639109"/>
            <a:ext cx="1800200" cy="1052341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Organization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cxnSp>
        <p:nvCxnSpPr>
          <p:cNvPr id="12" name="直线箭头连接符 11">
            <a:extLst>
              <a:ext uri="{FF2B5EF4-FFF2-40B4-BE49-F238E27FC236}">
                <a16:creationId xmlns:a16="http://schemas.microsoft.com/office/drawing/2014/main" id="{EAA42265-3D0E-F124-4350-7B8B0C7B39A9}"/>
              </a:ext>
            </a:extLst>
          </p:cNvPr>
          <p:cNvCxnSpPr/>
          <p:nvPr/>
        </p:nvCxnSpPr>
        <p:spPr>
          <a:xfrm>
            <a:off x="8710526" y="2639109"/>
            <a:ext cx="648072" cy="23148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2351A2CD-6808-0176-D140-EEF37E346C7D}"/>
              </a:ext>
            </a:extLst>
          </p:cNvPr>
          <p:cNvCxnSpPr>
            <a:cxnSpLocks/>
          </p:cNvCxnSpPr>
          <p:nvPr/>
        </p:nvCxnSpPr>
        <p:spPr>
          <a:xfrm flipV="1">
            <a:off x="8724292" y="3361747"/>
            <a:ext cx="648072" cy="373627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>
            <a:extLst>
              <a:ext uri="{FF2B5EF4-FFF2-40B4-BE49-F238E27FC236}">
                <a16:creationId xmlns:a16="http://schemas.microsoft.com/office/drawing/2014/main" id="{4C6C2925-68E2-4A9B-D042-F37B5A61A707}"/>
              </a:ext>
            </a:extLst>
          </p:cNvPr>
          <p:cNvSpPr/>
          <p:nvPr/>
        </p:nvSpPr>
        <p:spPr>
          <a:xfrm>
            <a:off x="7464152" y="4288459"/>
            <a:ext cx="3842420" cy="652709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386574B2-7CDE-689E-AEB9-FF3509036A0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5413656"/>
            <a:ext cx="11788318" cy="1281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3877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44CA6-5A97-EACA-4CE4-408191942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3F71F31C-5CE4-09EF-383F-B941BCAE7A94}"/>
              </a:ext>
            </a:extLst>
          </p:cNvPr>
          <p:cNvSpPr txBox="1">
            <a:spLocks/>
          </p:cNvSpPr>
          <p:nvPr/>
        </p:nvSpPr>
        <p:spPr bwMode="auto">
          <a:xfrm>
            <a:off x="479376" y="795800"/>
            <a:ext cx="7704856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1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Multiview</a:t>
            </a:r>
            <a:r>
              <a:rPr lang="fr-FR" altLang="zh-CN" kern="0" dirty="0"/>
              <a:t> Document </a:t>
            </a:r>
            <a:r>
              <a:rPr lang="fr-FR" altLang="zh-CN" kern="0" dirty="0" err="1"/>
              <a:t>Parsing</a:t>
            </a:r>
            <a:r>
              <a:rPr lang="fr-FR" altLang="zh-CN" kern="0" dirty="0"/>
              <a:t> → </a:t>
            </a:r>
            <a:r>
              <a:rPr lang="fr-FR" altLang="zh-CN" kern="0" dirty="0" err="1"/>
              <a:t>database</a:t>
            </a: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Scholar API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Text</a:t>
            </a:r>
            <a:r>
              <a:rPr lang="zh-CN" altLang="en-US" kern="0" dirty="0"/>
              <a:t> </a:t>
            </a:r>
            <a:r>
              <a:rPr lang="en-US" altLang="zh-CN" kern="0" dirty="0"/>
              <a:t>segmentation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Paratextual extraction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en-US" altLang="zh-CN" kern="0" dirty="0"/>
              <a:t>LLM-based</a:t>
            </a:r>
            <a:r>
              <a:rPr lang="zh-CN" altLang="en-US" kern="0" dirty="0"/>
              <a:t> </a:t>
            </a:r>
            <a:r>
              <a:rPr lang="en-US" altLang="zh-CN" kern="0" dirty="0"/>
              <a:t>summarization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4B92042A-5DE3-7D04-89BB-FF881CC2A5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5CFB0148-1C3D-A00F-2398-DD56EF0F8A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2" y="5418936"/>
            <a:ext cx="4104456" cy="1235935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99391B26-92BE-ED09-937F-265B03B5B5B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242" y="1809247"/>
            <a:ext cx="7985838" cy="4644089"/>
          </a:xfrm>
          <a:prstGeom prst="rect">
            <a:avLst/>
          </a:prstGeom>
        </p:spPr>
      </p:pic>
      <p:sp>
        <p:nvSpPr>
          <p:cNvPr id="18" name="矩形 17">
            <a:extLst>
              <a:ext uri="{FF2B5EF4-FFF2-40B4-BE49-F238E27FC236}">
                <a16:creationId xmlns:a16="http://schemas.microsoft.com/office/drawing/2014/main" id="{829B9851-E2F9-77BA-3C00-B20F1F0BA816}"/>
              </a:ext>
            </a:extLst>
          </p:cNvPr>
          <p:cNvSpPr/>
          <p:nvPr/>
        </p:nvSpPr>
        <p:spPr>
          <a:xfrm>
            <a:off x="10272464" y="379408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Multiview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extraction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7108380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C166D8-8CCF-03C1-3BB3-ED73F463E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AC77F242-64C9-2AF4-4F8C-607170E6891E}"/>
              </a:ext>
            </a:extLst>
          </p:cNvPr>
          <p:cNvSpPr txBox="1">
            <a:spLocks/>
          </p:cNvSpPr>
          <p:nvPr/>
        </p:nvSpPr>
        <p:spPr bwMode="auto">
          <a:xfrm>
            <a:off x="479376" y="795800"/>
            <a:ext cx="74168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2</a:t>
            </a:r>
            <a:r>
              <a:rPr lang="zh-CN" altLang="en-US" b="1" kern="0" dirty="0"/>
              <a:t>：</a:t>
            </a:r>
            <a:r>
              <a:rPr lang="fr-FR" altLang="zh-CN" kern="0" dirty="0"/>
              <a:t>Multimodal </a:t>
            </a:r>
            <a:r>
              <a:rPr lang="fr-FR" altLang="zh-CN" kern="0" dirty="0" err="1"/>
              <a:t>Vector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Encoding</a:t>
            </a:r>
            <a:r>
              <a:rPr lang="fr-FR" altLang="zh-CN" kern="0" dirty="0"/>
              <a:t> → </a:t>
            </a:r>
            <a:r>
              <a:rPr lang="fr-FR" altLang="zh-CN" kern="0" dirty="0" err="1"/>
              <a:t>vectorstore</a:t>
            </a:r>
            <a:endParaRPr lang="fr-FR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 err="1"/>
              <a:t>Identify</a:t>
            </a:r>
            <a:r>
              <a:rPr lang="fr-FR" altLang="zh-CN" dirty="0"/>
              <a:t> </a:t>
            </a:r>
            <a:r>
              <a:rPr lang="fr-FR" altLang="zh-CN" dirty="0" err="1"/>
              <a:t>encodable</a:t>
            </a:r>
            <a:r>
              <a:rPr lang="fr-FR" altLang="zh-CN" dirty="0"/>
              <a:t> </a:t>
            </a:r>
            <a:r>
              <a:rPr lang="fr-FR" altLang="zh-CN" dirty="0" err="1"/>
              <a:t>columns</a:t>
            </a:r>
            <a:endParaRPr lang="en-US" altLang="zh-CN" kern="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Apply modality-specific </a:t>
            </a:r>
          </a:p>
          <a:p>
            <a:pPr marL="457200" lvl="1" indent="0">
              <a:buNone/>
            </a:pPr>
            <a:r>
              <a:rPr lang="en-US" altLang="zh-CN" dirty="0"/>
              <a:t>	models for encoding</a:t>
            </a:r>
            <a:endParaRPr lang="en-US" altLang="zh-CN" kern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BBCF6157-13F7-3A23-5849-566B6A69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170234A4-A39B-1B5F-19F6-62023E08B9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140968"/>
            <a:ext cx="2460591" cy="3308498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096929CB-7C27-4C49-09E4-833D960D938F}"/>
              </a:ext>
            </a:extLst>
          </p:cNvPr>
          <p:cNvSpPr/>
          <p:nvPr/>
        </p:nvSpPr>
        <p:spPr>
          <a:xfrm>
            <a:off x="10272464" y="358199"/>
            <a:ext cx="1528068" cy="875202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Multimodal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knowledge</a:t>
            </a:r>
            <a:r>
              <a:rPr kumimoji="1" lang="fr-FR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 </a:t>
            </a:r>
            <a:r>
              <a:rPr kumimoji="1" lang="fr-FR" altLang="zh-CN" sz="1600" b="1" dirty="0" err="1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encoding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FCB695B1-EA33-5250-3E8D-F3E03B5BF9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565" y="1715730"/>
            <a:ext cx="6262059" cy="4775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272730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7E34F4-5030-034D-DC6C-DE92D7142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0FF8311A-64F5-1E17-DA17-CF72085C4365}"/>
              </a:ext>
            </a:extLst>
          </p:cNvPr>
          <p:cNvSpPr txBox="1">
            <a:spLocks/>
          </p:cNvSpPr>
          <p:nvPr/>
        </p:nvSpPr>
        <p:spPr bwMode="auto">
          <a:xfrm>
            <a:off x="479376" y="795800"/>
            <a:ext cx="4680520" cy="3497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 err="1"/>
              <a:t>Identify</a:t>
            </a:r>
            <a:r>
              <a:rPr lang="fr-FR" altLang="zh-CN" dirty="0"/>
              <a:t> </a:t>
            </a:r>
            <a:r>
              <a:rPr lang="fr-FR" altLang="zh-CN" dirty="0" err="1"/>
              <a:t>encodable</a:t>
            </a:r>
            <a:r>
              <a:rPr lang="fr-FR" altLang="zh-CN" dirty="0"/>
              <a:t> </a:t>
            </a:r>
            <a:r>
              <a:rPr lang="fr-FR" altLang="zh-CN" dirty="0" err="1"/>
              <a:t>columns</a:t>
            </a:r>
            <a:endParaRPr lang="en-US" altLang="zh-CN" kern="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dirty="0"/>
              <a:t>Apply modality-specific models for encoding</a:t>
            </a:r>
            <a:endParaRPr lang="en-US" altLang="zh-CN" kern="0" dirty="0"/>
          </a:p>
          <a:p>
            <a:pPr marL="914400" lvl="1" indent="-457200">
              <a:buFont typeface="+mj-lt"/>
              <a:buAutoNum type="arabicPeriod"/>
            </a:pPr>
            <a:r>
              <a:rPr lang="en-US" altLang="zh-CN" kern="0" dirty="0">
                <a:solidFill>
                  <a:srgbClr val="C00000"/>
                </a:solidFill>
              </a:rPr>
              <a:t>Build mappings between the database and the </a:t>
            </a:r>
            <a:r>
              <a:rPr lang="en-US" altLang="zh-CN" kern="0" dirty="0" err="1">
                <a:solidFill>
                  <a:srgbClr val="C00000"/>
                </a:solidFill>
              </a:rPr>
              <a:t>vectorstore</a:t>
            </a:r>
            <a:endParaRPr lang="en-US" altLang="zh-CN" kern="0" dirty="0">
              <a:solidFill>
                <a:srgbClr val="C00000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DC6F3F84-4B66-7CC8-3622-96BD03785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cxnSp>
        <p:nvCxnSpPr>
          <p:cNvPr id="8" name="肘形连接符 7">
            <a:extLst>
              <a:ext uri="{FF2B5EF4-FFF2-40B4-BE49-F238E27FC236}">
                <a16:creationId xmlns:a16="http://schemas.microsoft.com/office/drawing/2014/main" id="{9C0AAEA3-E47F-B0F8-2C51-09F00FE3680C}"/>
              </a:ext>
            </a:extLst>
          </p:cNvPr>
          <p:cNvCxnSpPr>
            <a:cxnSpLocks/>
          </p:cNvCxnSpPr>
          <p:nvPr/>
        </p:nvCxnSpPr>
        <p:spPr>
          <a:xfrm rot="16200000" flipH="1">
            <a:off x="2606409" y="4506323"/>
            <a:ext cx="1366047" cy="939591"/>
          </a:xfrm>
          <a:prstGeom prst="bentConnector3">
            <a:avLst>
              <a:gd name="adj1" fmla="val 100376"/>
            </a:avLst>
          </a:prstGeom>
          <a:ln w="19050">
            <a:solidFill>
              <a:srgbClr val="C00000"/>
            </a:solidFill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内容占位符 2">
            <a:extLst>
              <a:ext uri="{FF2B5EF4-FFF2-40B4-BE49-F238E27FC236}">
                <a16:creationId xmlns:a16="http://schemas.microsoft.com/office/drawing/2014/main" id="{A1B2328B-9D12-6BFF-0664-6F9723EC4FB8}"/>
              </a:ext>
            </a:extLst>
          </p:cNvPr>
          <p:cNvSpPr txBox="1">
            <a:spLocks/>
          </p:cNvSpPr>
          <p:nvPr/>
        </p:nvSpPr>
        <p:spPr bwMode="auto">
          <a:xfrm>
            <a:off x="1141958" y="4601606"/>
            <a:ext cx="1584177" cy="748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 algn="ctr">
              <a:buNone/>
            </a:pPr>
            <a:r>
              <a:rPr lang="en-US" altLang="zh-CN" b="1" kern="0" dirty="0">
                <a:solidFill>
                  <a:srgbClr val="C00000"/>
                </a:solidFill>
              </a:rPr>
              <a:t>Structured Indexing</a:t>
            </a:r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A10F30B9-26BA-6B9A-25FA-B611A7CA1A58}"/>
              </a:ext>
            </a:extLst>
          </p:cNvPr>
          <p:cNvSpPr txBox="1">
            <a:spLocks/>
          </p:cNvSpPr>
          <p:nvPr/>
        </p:nvSpPr>
        <p:spPr bwMode="auto">
          <a:xfrm>
            <a:off x="158454" y="3688600"/>
            <a:ext cx="424101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lvl="2">
              <a:lnSpc>
                <a:spcPct val="200000"/>
              </a:lnSpc>
            </a:pPr>
            <a:r>
              <a:rPr lang="en-US" altLang="zh-CN" sz="1600" u="sng" kern="0" dirty="0">
                <a:solidFill>
                  <a:srgbClr val="C00000"/>
                </a:solidFill>
              </a:rPr>
              <a:t>(table, column, </a:t>
            </a:r>
            <a:r>
              <a:rPr lang="en-US" altLang="zh-CN" sz="1600" u="sng" kern="0" dirty="0" err="1">
                <a:solidFill>
                  <a:srgbClr val="C00000"/>
                </a:solidFill>
              </a:rPr>
              <a:t>primary_key</a:t>
            </a:r>
            <a:r>
              <a:rPr lang="en-US" altLang="zh-CN" sz="1600" u="sng" kern="0" dirty="0">
                <a:solidFill>
                  <a:srgbClr val="C00000"/>
                </a:solidFill>
              </a:rPr>
              <a:t>)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1311D40-576A-F5E3-4877-CE982BE8D10F}"/>
              </a:ext>
            </a:extLst>
          </p:cNvPr>
          <p:cNvSpPr txBox="1">
            <a:spLocks/>
          </p:cNvSpPr>
          <p:nvPr/>
        </p:nvSpPr>
        <p:spPr bwMode="auto">
          <a:xfrm>
            <a:off x="479375" y="797596"/>
            <a:ext cx="7416824" cy="776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2</a:t>
            </a:r>
            <a:r>
              <a:rPr lang="zh-CN" altLang="en-US" b="1" kern="0" dirty="0"/>
              <a:t>：</a:t>
            </a:r>
            <a:r>
              <a:rPr lang="fr-FR" altLang="zh-CN" kern="0" dirty="0"/>
              <a:t>Multimodal </a:t>
            </a:r>
            <a:r>
              <a:rPr lang="fr-FR" altLang="zh-CN" kern="0" dirty="0" err="1"/>
              <a:t>Vector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Encoding</a:t>
            </a:r>
            <a:r>
              <a:rPr lang="fr-FR" altLang="zh-CN" kern="0" dirty="0"/>
              <a:t> → </a:t>
            </a:r>
            <a:r>
              <a:rPr lang="fr-FR" altLang="zh-CN" kern="0" dirty="0" err="1"/>
              <a:t>vectorstore</a:t>
            </a:r>
            <a:endParaRPr lang="fr-FR" altLang="zh-CN" kern="0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1CF93B8-0C4E-F885-1080-AE495E46E1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126" y="1730227"/>
            <a:ext cx="7525862" cy="4624692"/>
          </a:xfrm>
          <a:prstGeom prst="rect">
            <a:avLst/>
          </a:prstGeom>
        </p:spPr>
      </p:pic>
      <p:sp>
        <p:nvSpPr>
          <p:cNvPr id="12" name="左大括号 11">
            <a:extLst>
              <a:ext uri="{FF2B5EF4-FFF2-40B4-BE49-F238E27FC236}">
                <a16:creationId xmlns:a16="http://schemas.microsoft.com/office/drawing/2014/main" id="{69AE950F-1505-9B5B-1E4A-8EC9E5C5366C}"/>
              </a:ext>
            </a:extLst>
          </p:cNvPr>
          <p:cNvSpPr/>
          <p:nvPr/>
        </p:nvSpPr>
        <p:spPr>
          <a:xfrm>
            <a:off x="3935760" y="5207535"/>
            <a:ext cx="198864" cy="903212"/>
          </a:xfrm>
          <a:prstGeom prst="leftBrace">
            <a:avLst>
              <a:gd name="adj1" fmla="val 51668"/>
              <a:gd name="adj2" fmla="val 49936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E7476829-F23B-4BC9-7AE4-CBF2B0B6AB53}"/>
              </a:ext>
            </a:extLst>
          </p:cNvPr>
          <p:cNvSpPr/>
          <p:nvPr/>
        </p:nvSpPr>
        <p:spPr>
          <a:xfrm>
            <a:off x="9984432" y="338389"/>
            <a:ext cx="1800200" cy="1052341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Organization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534261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AEC3BC-0B55-8920-E747-4F12CD7CE2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FE7546F7-72A5-B137-009E-BB1C58C6B2F6}"/>
              </a:ext>
            </a:extLst>
          </p:cNvPr>
          <p:cNvSpPr txBox="1">
            <a:spLocks/>
          </p:cNvSpPr>
          <p:nvPr/>
        </p:nvSpPr>
        <p:spPr bwMode="auto">
          <a:xfrm>
            <a:off x="479376" y="810159"/>
            <a:ext cx="813180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/>
              <a:t>Composition of </a:t>
            </a:r>
            <a:r>
              <a:rPr lang="fr-FR" altLang="zh-CN" dirty="0" err="1"/>
              <a:t>environment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heterogeneous knowledge sources</a:t>
            </a:r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external</a:t>
            </a:r>
            <a:r>
              <a:rPr lang="zh-CN" altLang="en-US" kern="0" dirty="0"/>
              <a:t> </a:t>
            </a:r>
            <a:r>
              <a:rPr lang="en-US" altLang="zh-CN" kern="0" dirty="0"/>
              <a:t>tools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1A1C3331-71DB-E940-7580-79FDE8188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B74AC1E-B00F-E28A-551A-AA082A3FB2CA}"/>
              </a:ext>
            </a:extLst>
          </p:cNvPr>
          <p:cNvGrpSpPr/>
          <p:nvPr/>
        </p:nvGrpSpPr>
        <p:grpSpPr>
          <a:xfrm>
            <a:off x="3009950" y="4808254"/>
            <a:ext cx="8630666" cy="1933114"/>
            <a:chOff x="2207568" y="4448214"/>
            <a:chExt cx="8630666" cy="1933114"/>
          </a:xfrm>
        </p:grpSpPr>
        <p:pic>
          <p:nvPicPr>
            <p:cNvPr id="5" name="图形 4">
              <a:extLst>
                <a:ext uri="{FF2B5EF4-FFF2-40B4-BE49-F238E27FC236}">
                  <a16:creationId xmlns:a16="http://schemas.microsoft.com/office/drawing/2014/main" id="{499837DB-27A3-3610-3834-891D0B984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08890" y="4448214"/>
              <a:ext cx="1664105" cy="149907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8C76B186-67B2-5244-5EAB-F41DBFEAF4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t="18379"/>
            <a:stretch/>
          </p:blipFill>
          <p:spPr>
            <a:xfrm>
              <a:off x="7581429" y="4510448"/>
              <a:ext cx="1800418" cy="146952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E5E18E9-467A-89D2-08BB-9AFEFD9385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438094" y="4528277"/>
              <a:ext cx="1362195" cy="1362195"/>
            </a:xfrm>
            <a:prstGeom prst="rect">
              <a:avLst/>
            </a:prstGeom>
          </p:spPr>
        </p:pic>
        <p:pic>
          <p:nvPicPr>
            <p:cNvPr id="8" name="图形 7">
              <a:extLst>
                <a:ext uri="{FF2B5EF4-FFF2-40B4-BE49-F238E27FC236}">
                  <a16:creationId xmlns:a16="http://schemas.microsoft.com/office/drawing/2014/main" id="{63165BD8-7A27-D079-DC37-522BA0454DF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396632" y="4575619"/>
              <a:ext cx="1612258" cy="1314853"/>
            </a:xfrm>
            <a:prstGeom prst="rect">
              <a:avLst/>
            </a:prstGeom>
          </p:spPr>
        </p:pic>
        <p:sp>
          <p:nvSpPr>
            <p:cNvPr id="10" name="圆角矩形 9">
              <a:extLst>
                <a:ext uri="{FF2B5EF4-FFF2-40B4-BE49-F238E27FC236}">
                  <a16:creationId xmlns:a16="http://schemas.microsoft.com/office/drawing/2014/main" id="{5044314F-77AD-70EC-058C-926D17F91696}"/>
                </a:ext>
              </a:extLst>
            </p:cNvPr>
            <p:cNvSpPr/>
            <p:nvPr/>
          </p:nvSpPr>
          <p:spPr>
            <a:xfrm>
              <a:off x="4324624" y="4457342"/>
              <a:ext cx="6513610" cy="1923986"/>
            </a:xfrm>
            <a:prstGeom prst="roundRect">
              <a:avLst>
                <a:gd name="adj" fmla="val 22038"/>
              </a:avLst>
            </a:prstGeom>
            <a:noFill/>
            <a:ln w="635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C04DFAA0-C1D7-1634-512F-B18D10E1645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207568" y="4687443"/>
              <a:ext cx="1377955" cy="1377955"/>
            </a:xfrm>
            <a:prstGeom prst="rect">
              <a:avLst/>
            </a:prstGeom>
          </p:spPr>
        </p:pic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EAD2CD8-2C7A-F541-F584-6147AAF7361B}"/>
                </a:ext>
              </a:extLst>
            </p:cNvPr>
            <p:cNvSpPr txBox="1"/>
            <p:nvPr/>
          </p:nvSpPr>
          <p:spPr>
            <a:xfrm>
              <a:off x="4426888" y="5947284"/>
              <a:ext cx="15820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zh-CN" dirty="0" err="1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vectorstore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00547D7-B446-D023-20A7-CFD111AA93F8}"/>
                </a:ext>
              </a:extLst>
            </p:cNvPr>
            <p:cNvSpPr txBox="1"/>
            <p:nvPr/>
          </p:nvSpPr>
          <p:spPr>
            <a:xfrm>
              <a:off x="6281137" y="5956412"/>
              <a:ext cx="11937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database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638BFAC9-A3BD-CD30-B6DB-21002971CD82}"/>
                </a:ext>
              </a:extLst>
            </p:cNvPr>
            <p:cNvSpPr txBox="1"/>
            <p:nvPr/>
          </p:nvSpPr>
          <p:spPr>
            <a:xfrm>
              <a:off x="7672995" y="5947284"/>
              <a:ext cx="168426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image viewer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3F10B62-91BD-1226-1E35-4194C39DB1B0}"/>
                </a:ext>
              </a:extLst>
            </p:cNvPr>
            <p:cNvSpPr txBox="1"/>
            <p:nvPr/>
          </p:nvSpPr>
          <p:spPr>
            <a:xfrm>
              <a:off x="9448827" y="5927602"/>
              <a:ext cx="135146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zh-CN" dirty="0"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calculator</a:t>
              </a:r>
              <a:endParaRPr kumimoji="1"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endParaRPr>
            </a:p>
          </p:txBody>
        </p:sp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565D1D29-FF18-A305-DB02-552323DC7F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687230" y="5076371"/>
              <a:ext cx="590819" cy="590819"/>
            </a:xfrm>
            <a:prstGeom prst="rect">
              <a:avLst/>
            </a:prstGeom>
          </p:spPr>
        </p:pic>
      </p:grpSp>
      <p:sp>
        <p:nvSpPr>
          <p:cNvPr id="9" name="矩形 8">
            <a:extLst>
              <a:ext uri="{FF2B5EF4-FFF2-40B4-BE49-F238E27FC236}">
                <a16:creationId xmlns:a16="http://schemas.microsoft.com/office/drawing/2014/main" id="{4DB12D3B-E984-FCE8-E612-B59632A1DA5D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3A35227B-1607-3612-377B-00E2B2E77E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6675" y="2939444"/>
            <a:ext cx="7833981" cy="172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33233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4946E3-9F3D-BFC8-E0F8-F008F678D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内容占位符 2">
            <a:extLst>
              <a:ext uri="{FF2B5EF4-FFF2-40B4-BE49-F238E27FC236}">
                <a16:creationId xmlns:a16="http://schemas.microsoft.com/office/drawing/2014/main" id="{1D1B7B9A-F090-CA0A-5B57-E9D0377C0E84}"/>
              </a:ext>
            </a:extLst>
          </p:cNvPr>
          <p:cNvSpPr txBox="1">
            <a:spLocks/>
          </p:cNvSpPr>
          <p:nvPr/>
        </p:nvSpPr>
        <p:spPr bwMode="auto">
          <a:xfrm>
            <a:off x="479376" y="795799"/>
            <a:ext cx="7848872" cy="4865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1pPr>
            <a:lvl2pPr marL="8001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charset="2"/>
              <a:buChar char="l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2pPr>
            <a:lvl3pPr marL="12573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u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3pPr>
            <a:lvl4pPr marL="17145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4pPr>
            <a:lvl5pPr marL="21717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10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cs typeface="Times New Roman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200000"/>
              </a:lnSpc>
            </a:pPr>
            <a:r>
              <a:rPr lang="en-US" altLang="zh-CN" b="1" kern="0" dirty="0"/>
              <a:t>Phase 3</a:t>
            </a:r>
            <a:r>
              <a:rPr lang="zh-CN" altLang="en-US" b="1" kern="0" dirty="0"/>
              <a:t>：</a:t>
            </a:r>
            <a:r>
              <a:rPr lang="fr-FR" altLang="zh-CN" kern="0" dirty="0" err="1"/>
              <a:t>Iterative</a:t>
            </a:r>
            <a:r>
              <a:rPr lang="fr-FR" altLang="zh-CN" kern="0" dirty="0"/>
              <a:t> Agent Interaction → </a:t>
            </a:r>
            <a:r>
              <a:rPr lang="fr-FR" altLang="zh-CN" kern="0" dirty="0" err="1"/>
              <a:t>outer</a:t>
            </a:r>
            <a:r>
              <a:rPr lang="fr-FR" altLang="zh-CN" kern="0" dirty="0"/>
              <a:t> </a:t>
            </a:r>
            <a:r>
              <a:rPr lang="fr-FR" altLang="zh-CN" kern="0" dirty="0" err="1"/>
              <a:t>environment</a:t>
            </a:r>
            <a:endParaRPr lang="en-US" altLang="zh-CN" kern="0" dirty="0"/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/>
              <a:t>Composition of </a:t>
            </a:r>
            <a:r>
              <a:rPr lang="fr-FR" altLang="zh-CN" dirty="0" err="1"/>
              <a:t>environment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heterogeneous knowledge sources</a:t>
            </a:r>
          </a:p>
          <a:p>
            <a:pPr lvl="2">
              <a:lnSpc>
                <a:spcPct val="200000"/>
              </a:lnSpc>
            </a:pPr>
            <a:r>
              <a:rPr lang="en-US" altLang="zh-CN" kern="0" dirty="0"/>
              <a:t>external</a:t>
            </a:r>
            <a:r>
              <a:rPr lang="zh-CN" altLang="en-US" kern="0" dirty="0"/>
              <a:t> </a:t>
            </a:r>
            <a:r>
              <a:rPr lang="en-US" altLang="zh-CN" kern="0" dirty="0"/>
              <a:t>tools</a:t>
            </a:r>
          </a:p>
          <a:p>
            <a:pPr marL="914400" lvl="1" indent="-457200">
              <a:lnSpc>
                <a:spcPct val="200000"/>
              </a:lnSpc>
              <a:buFont typeface="+mj-lt"/>
              <a:buAutoNum type="arabicPeriod"/>
            </a:pPr>
            <a:r>
              <a:rPr lang="fr-FR" altLang="zh-CN" dirty="0"/>
              <a:t>Interaction interface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fr-FR" altLang="zh-CN" dirty="0" err="1"/>
              <a:t>unified</a:t>
            </a:r>
            <a:r>
              <a:rPr lang="fr-FR" altLang="zh-CN" dirty="0"/>
              <a:t> action format</a:t>
            </a:r>
            <a:endParaRPr lang="en-US" altLang="zh-CN" kern="0" dirty="0"/>
          </a:p>
          <a:p>
            <a:pPr lvl="2">
              <a:lnSpc>
                <a:spcPct val="200000"/>
              </a:lnSpc>
            </a:pPr>
            <a:r>
              <a:rPr lang="fr-FR" altLang="zh-CN" dirty="0" err="1"/>
              <a:t>optional</a:t>
            </a:r>
            <a:r>
              <a:rPr lang="fr-FR" altLang="zh-CN" dirty="0"/>
              <a:t> </a:t>
            </a:r>
            <a:r>
              <a:rPr lang="fr-FR" altLang="zh-CN" dirty="0" err="1"/>
              <a:t>parameters</a:t>
            </a:r>
            <a:endParaRPr lang="en-US" altLang="zh-CN" kern="0" dirty="0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2536A36-4FF6-0AEB-3419-9B0241C15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2060"/>
                </a:solidFill>
              </a:rPr>
              <a:t>Method</a:t>
            </a:r>
            <a:endParaRPr lang="zh-CN" altLang="en-US" dirty="0">
              <a:latin typeface="Courier New" panose="02070309020205020404" pitchFamily="49" charset="0"/>
            </a:endParaRPr>
          </a:p>
        </p:txBody>
      </p:sp>
      <p:pic>
        <p:nvPicPr>
          <p:cNvPr id="9" name="图形 8">
            <a:extLst>
              <a:ext uri="{FF2B5EF4-FFF2-40B4-BE49-F238E27FC236}">
                <a16:creationId xmlns:a16="http://schemas.microsoft.com/office/drawing/2014/main" id="{9578DD96-034F-FC06-2A5F-2FA80E081E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155969" y="3228523"/>
            <a:ext cx="1612258" cy="1314853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FEDFAE1-0768-7DC7-F313-8CA465F75A25}"/>
              </a:ext>
            </a:extLst>
          </p:cNvPr>
          <p:cNvSpPr/>
          <p:nvPr/>
        </p:nvSpPr>
        <p:spPr>
          <a:xfrm>
            <a:off x="8544358" y="411993"/>
            <a:ext cx="3249078" cy="1011953"/>
          </a:xfrm>
          <a:prstGeom prst="rect">
            <a:avLst/>
          </a:prstGeom>
          <a:solidFill>
            <a:srgbClr val="C0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1600" b="1" dirty="0">
                <a:solidFill>
                  <a:schemeClr val="bg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Unified planning and scheduling of heterogeneous knowledge sources</a:t>
            </a:r>
            <a:endParaRPr kumimoji="1" lang="zh-CN" altLang="en-US" sz="1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768FC1F3-A317-BFC4-6A03-F0B2ECC8A9D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112" y="1740589"/>
            <a:ext cx="4823878" cy="29758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60C981F-6CE9-0A8C-12FE-1782663B77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681" y="4941168"/>
            <a:ext cx="4835309" cy="17375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76B20FD1-50B6-3D8B-6DE4-97AA7EB0C63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18379"/>
          <a:stretch/>
        </p:blipFill>
        <p:spPr>
          <a:xfrm>
            <a:off x="5157307" y="5152496"/>
            <a:ext cx="1610920" cy="1314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19799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CUED - Simon Keizer">
  <a:themeElements>
    <a:clrScheme name="CUED - Simon Keiz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ED - Simon Keiz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ED - Simon Keiz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ED - Simon Keiz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27721</TotalTime>
  <Words>779</Words>
  <Application>Microsoft Office PowerPoint</Application>
  <PresentationFormat>宽屏</PresentationFormat>
  <Paragraphs>174</Paragraphs>
  <Slides>18</Slides>
  <Notes>18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宋体</vt:lpstr>
      <vt:lpstr>Microsoft YaHei</vt:lpstr>
      <vt:lpstr>Microsoft YaHei</vt:lpstr>
      <vt:lpstr>Arial</vt:lpstr>
      <vt:lpstr>Cambria Math</vt:lpstr>
      <vt:lpstr>Consolas</vt:lpstr>
      <vt:lpstr>Courier New</vt:lpstr>
      <vt:lpstr>Verdana</vt:lpstr>
      <vt:lpstr>Wingdings</vt:lpstr>
      <vt:lpstr>CUED - Simon Keizer</vt:lpstr>
      <vt:lpstr>NeuSym-RAG: Hybrid Neural Symbolic Retrieval with Multiview Structuring for PDF Question Answering</vt:lpstr>
      <vt:lpstr>Motivation</vt:lpstr>
      <vt:lpstr>Motivation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Method</vt:lpstr>
      <vt:lpstr>Experiment</vt:lpstr>
      <vt:lpstr>Experiment</vt:lpstr>
      <vt:lpstr>Experiment</vt:lpstr>
      <vt:lpstr>Experiment</vt:lpstr>
      <vt:lpstr>Experiment</vt:lpstr>
    </vt:vector>
  </TitlesOfParts>
  <Company>CUED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Statistical Approach to Dialogue Management Using POMDPs</dc:title>
  <dc:creator>Simon Keizer</dc:creator>
  <cp:lastModifiedBy>8618651601111</cp:lastModifiedBy>
  <cp:revision>6734</cp:revision>
  <cp:lastPrinted>2018-08-27T07:41:22Z</cp:lastPrinted>
  <dcterms:created xsi:type="dcterms:W3CDTF">2013-03-14T01:30:36Z</dcterms:created>
  <dcterms:modified xsi:type="dcterms:W3CDTF">2025-06-26T14:17:09Z</dcterms:modified>
</cp:coreProperties>
</file>